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7" r:id="rId4"/>
    <p:sldId id="268" r:id="rId5"/>
    <p:sldId id="270" r:id="rId6"/>
    <p:sldId id="263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84"/>
    <a:srgbClr val="86DFF8"/>
    <a:srgbClr val="FD940B"/>
    <a:srgbClr val="D4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AE6D7-878C-4446-8B00-784F2F5C6DEC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24F67-3788-4144-B54B-E7612E66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90411" cy="68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2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19456" y="712791"/>
            <a:ext cx="10142156" cy="0"/>
          </a:xfrm>
          <a:prstGeom prst="line">
            <a:avLst/>
          </a:prstGeom>
          <a:ln w="19050">
            <a:solidFill>
              <a:srgbClr val="FD9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602"/>
          <a:stretch/>
        </p:blipFill>
        <p:spPr>
          <a:xfrm flipV="1">
            <a:off x="-1588" y="0"/>
            <a:ext cx="12188822" cy="6856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A229F-33DF-412C-89D0-FAA8D23223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43" y="91077"/>
            <a:ext cx="1773770" cy="6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7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3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0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48A5468-B454-437F-AB42-46A9693C006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C45CB6D-66DE-4DBF-AA8E-EE072654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9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b.a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drive.google.com/open?id=1GEiYYMx3CFGF1cGS-C71SnqQb1iZseb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db.ai/business-stor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_YWXHHa0g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Zjpg7wydo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857803"/>
            <a:ext cx="4267200" cy="1568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677" y="461146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6684"/>
              </a:solidFill>
              <a:latin typeface="Raleway"/>
              <a:cs typeface="Raleway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1F5AF-B70E-4ECD-B0F5-DEF93AF48D0B}"/>
              </a:ext>
            </a:extLst>
          </p:cNvPr>
          <p:cNvSpPr/>
          <p:nvPr/>
        </p:nvSpPr>
        <p:spPr>
          <a:xfrm>
            <a:off x="7712767" y="504614"/>
            <a:ext cx="426720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Strictly for the  purpose of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BDB</a:t>
            </a:r>
            <a:r>
              <a:rPr lang="en-US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 demo &amp; Internal Use of Stakeholders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27CAE8-83B9-4AED-AEB8-C224FB87940B}"/>
              </a:ext>
            </a:extLst>
          </p:cNvPr>
          <p:cNvSpPr/>
          <p:nvPr/>
        </p:nvSpPr>
        <p:spPr>
          <a:xfrm>
            <a:off x="489676" y="4609449"/>
            <a:ext cx="659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D940B"/>
                </a:solidFill>
                <a:latin typeface="Raleway"/>
                <a:cs typeface="Raleway"/>
              </a:rPr>
              <a:t>BDB Training</a:t>
            </a:r>
          </a:p>
          <a:p>
            <a:pPr lvl="0" algn="ctr"/>
            <a:r>
              <a:rPr lang="en-US" sz="3600" b="1" dirty="0">
                <a:solidFill>
                  <a:srgbClr val="FD940B"/>
                </a:solidFill>
                <a:latin typeface="Raleway"/>
                <a:cs typeface="Raleway"/>
              </a:rPr>
              <a:t>Data Center &amp; Self-Service BI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7A73E8-4CBA-41E0-95CB-15F987589CCB}"/>
              </a:ext>
            </a:extLst>
          </p:cNvPr>
          <p:cNvSpPr/>
          <p:nvPr/>
        </p:nvSpPr>
        <p:spPr>
          <a:xfrm>
            <a:off x="10038252" y="6473875"/>
            <a:ext cx="215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0000FF"/>
                </a:solidFill>
                <a:hlinkClick r:id="rId3" tooltip="This external link will open in a new wind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https://www.bdb.ai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65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A7AE3-3ED8-403A-970E-EA5FCC347946}"/>
              </a:ext>
            </a:extLst>
          </p:cNvPr>
          <p:cNvSpPr txBox="1"/>
          <p:nvPr/>
        </p:nvSpPr>
        <p:spPr>
          <a:xfrm>
            <a:off x="150812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6684"/>
                </a:solidFill>
              </a:rPr>
              <a:t>BDB Technology Stack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D4FB2-9834-4BBC-86FA-F469C257577A}"/>
              </a:ext>
            </a:extLst>
          </p:cNvPr>
          <p:cNvGrpSpPr/>
          <p:nvPr/>
        </p:nvGrpSpPr>
        <p:grpSpPr>
          <a:xfrm>
            <a:off x="142598" y="848254"/>
            <a:ext cx="11859848" cy="5963363"/>
            <a:chOff x="150773" y="756014"/>
            <a:chExt cx="11859848" cy="59487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CCC02D-7E79-4B87-A05B-71D5A644C597}"/>
                </a:ext>
              </a:extLst>
            </p:cNvPr>
            <p:cNvSpPr/>
            <p:nvPr/>
          </p:nvSpPr>
          <p:spPr>
            <a:xfrm>
              <a:off x="150773" y="756014"/>
              <a:ext cx="11859848" cy="5948733"/>
            </a:xfrm>
            <a:prstGeom prst="rect">
              <a:avLst/>
            </a:prstGeom>
            <a:solidFill>
              <a:srgbClr val="EEEEEE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DB1D67-3DF2-428C-AAE5-6F01F9F3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88" y="962266"/>
              <a:ext cx="8390172" cy="48212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41C9A3-4F24-450A-ABFC-9A332EAC7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651" y="2034116"/>
              <a:ext cx="2209225" cy="31660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2F2C45-82B3-4C93-B6D2-ECFE9FBF8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145" y="1667870"/>
              <a:ext cx="2052446" cy="35222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43BCC7-7DAB-40A0-A8CD-6F09D94F5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007" y="1266986"/>
              <a:ext cx="1852382" cy="18367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4467D6-179F-440F-8349-105302BAB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144" y="1266986"/>
              <a:ext cx="1006932" cy="1622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5ECEB9-515A-4E32-ABAA-91A7E6BF6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326" y="3215427"/>
              <a:ext cx="1852382" cy="190988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1E5F3C-8960-419E-A001-CB8C769CA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9318" y="3215428"/>
              <a:ext cx="1006932" cy="165159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BDFEAF-1A24-44D1-9B72-4C9749FDF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64" y="2333509"/>
              <a:ext cx="2894846" cy="207347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CBF966-BE97-4244-AE65-6E4C4338A95E}"/>
                </a:ext>
              </a:extLst>
            </p:cNvPr>
            <p:cNvSpPr/>
            <p:nvPr/>
          </p:nvSpPr>
          <p:spPr>
            <a:xfrm>
              <a:off x="403151" y="2421859"/>
              <a:ext cx="263145" cy="1892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900" dirty="0">
                  <a:solidFill>
                    <a:prstClr val="white"/>
                  </a:solidFill>
                  <a:cs typeface="Raleway"/>
                </a:rPr>
                <a:t>B</a:t>
              </a:r>
              <a:br>
                <a:rPr lang="en-US" sz="900" dirty="0">
                  <a:solidFill>
                    <a:prstClr val="white"/>
                  </a:solidFill>
                  <a:cs typeface="Raleway"/>
                </a:rPr>
              </a:br>
              <a:r>
                <a:rPr lang="en-US" sz="900" dirty="0">
                  <a:solidFill>
                    <a:prstClr val="white"/>
                  </a:solidFill>
                  <a:cs typeface="Raleway"/>
                </a:rPr>
                <a:t>D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B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C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O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N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N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E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C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T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O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R</a:t>
              </a:r>
            </a:p>
            <a:p>
              <a:pPr algn="ctr" defTabSz="914126"/>
              <a:r>
                <a:rPr lang="en-US" sz="900" dirty="0">
                  <a:solidFill>
                    <a:prstClr val="white"/>
                  </a:solidFill>
                </a:rPr>
                <a:t>S</a:t>
              </a: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85CF938-FE8C-4DA3-9E12-3B7F9E8C3BF5}"/>
                </a:ext>
              </a:extLst>
            </p:cNvPr>
            <p:cNvSpPr/>
            <p:nvPr/>
          </p:nvSpPr>
          <p:spPr>
            <a:xfrm rot="5400000">
              <a:off x="2691970" y="3027796"/>
              <a:ext cx="1852382" cy="592108"/>
            </a:xfrm>
            <a:prstGeom prst="triangle">
              <a:avLst>
                <a:gd name="adj" fmla="val 50323"/>
              </a:avLst>
            </a:prstGeom>
            <a:solidFill>
              <a:srgbClr val="F39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B641479-4B6A-48B9-BC59-8C57EC7054B3}"/>
                </a:ext>
              </a:extLst>
            </p:cNvPr>
            <p:cNvSpPr/>
            <p:nvPr/>
          </p:nvSpPr>
          <p:spPr>
            <a:xfrm rot="5400000">
              <a:off x="5674698" y="3320850"/>
              <a:ext cx="1363144" cy="391142"/>
            </a:xfrm>
            <a:prstGeom prst="triangle">
              <a:avLst>
                <a:gd name="adj" fmla="val 50323"/>
              </a:avLst>
            </a:prstGeom>
            <a:solidFill>
              <a:srgbClr val="F39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B4FE8DB-6641-4F3E-BCBE-62AA744A264D}"/>
                </a:ext>
              </a:extLst>
            </p:cNvPr>
            <p:cNvSpPr/>
            <p:nvPr/>
          </p:nvSpPr>
          <p:spPr>
            <a:xfrm rot="5400000">
              <a:off x="7906564" y="3259121"/>
              <a:ext cx="1623003" cy="339760"/>
            </a:xfrm>
            <a:prstGeom prst="triangle">
              <a:avLst>
                <a:gd name="adj" fmla="val 50323"/>
              </a:avLst>
            </a:prstGeom>
            <a:solidFill>
              <a:srgbClr val="F39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82ECDD4-A7E4-409F-BD90-6E39CFED2501}"/>
                </a:ext>
              </a:extLst>
            </p:cNvPr>
            <p:cNvSpPr/>
            <p:nvPr/>
          </p:nvSpPr>
          <p:spPr>
            <a:xfrm rot="10800000">
              <a:off x="3980647" y="1400520"/>
              <a:ext cx="2209226" cy="592108"/>
            </a:xfrm>
            <a:prstGeom prst="triangle">
              <a:avLst>
                <a:gd name="adj" fmla="val 50323"/>
              </a:avLst>
            </a:prstGeom>
            <a:solidFill>
              <a:srgbClr val="F39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B57EDD-F2EA-4301-8A19-78724237F935}"/>
                </a:ext>
              </a:extLst>
            </p:cNvPr>
            <p:cNvSpPr/>
            <p:nvPr/>
          </p:nvSpPr>
          <p:spPr>
            <a:xfrm>
              <a:off x="4448307" y="2013971"/>
              <a:ext cx="111601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Data Preparation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AEF3A3-15FB-4742-B2E1-3BE375110512}"/>
                </a:ext>
              </a:extLst>
            </p:cNvPr>
            <p:cNvSpPr/>
            <p:nvPr/>
          </p:nvSpPr>
          <p:spPr>
            <a:xfrm>
              <a:off x="4604946" y="3787375"/>
              <a:ext cx="75052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Transform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6D10E5-F1C7-4A0A-BCCE-70D0CDDCCD7D}"/>
                </a:ext>
              </a:extLst>
            </p:cNvPr>
            <p:cNvSpPr/>
            <p:nvPr/>
          </p:nvSpPr>
          <p:spPr>
            <a:xfrm>
              <a:off x="4509951" y="1414883"/>
              <a:ext cx="1273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Enrich &amp; Prepare </a:t>
              </a:r>
            </a:p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A77159-F51C-4302-9426-085FD855E34C}"/>
                </a:ext>
              </a:extLst>
            </p:cNvPr>
            <p:cNvSpPr/>
            <p:nvPr/>
          </p:nvSpPr>
          <p:spPr>
            <a:xfrm>
              <a:off x="6504389" y="1674568"/>
              <a:ext cx="2052447" cy="415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Predictive &amp; Prescriptive (ML) Workbench (ML)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439C2D-4FAD-42D5-8ED9-724000A35DD7}"/>
                </a:ext>
              </a:extLst>
            </p:cNvPr>
            <p:cNvSpPr/>
            <p:nvPr/>
          </p:nvSpPr>
          <p:spPr>
            <a:xfrm>
              <a:off x="6594097" y="3451239"/>
              <a:ext cx="1994175" cy="25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Data Store - NLQ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28AE4D-A9A9-4FC3-957E-DF535B799EC4}"/>
                </a:ext>
              </a:extLst>
            </p:cNvPr>
            <p:cNvSpPr/>
            <p:nvPr/>
          </p:nvSpPr>
          <p:spPr>
            <a:xfrm>
              <a:off x="9052521" y="1250611"/>
              <a:ext cx="1792011" cy="25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Self Service BI Dashboard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978FA2-7B46-48CB-93CF-E4AEFA67AC4E}"/>
                </a:ext>
              </a:extLst>
            </p:cNvPr>
            <p:cNvSpPr/>
            <p:nvPr/>
          </p:nvSpPr>
          <p:spPr>
            <a:xfrm>
              <a:off x="10803866" y="1266986"/>
              <a:ext cx="1130326" cy="184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600" dirty="0">
                  <a:solidFill>
                    <a:prstClr val="white"/>
                  </a:solidFill>
                  <a:cs typeface="Raleway"/>
                </a:rPr>
                <a:t>Self Service BI Dashboard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18E39C-4681-4128-AE27-3DB84DD0A242}"/>
                </a:ext>
              </a:extLst>
            </p:cNvPr>
            <p:cNvSpPr/>
            <p:nvPr/>
          </p:nvSpPr>
          <p:spPr>
            <a:xfrm>
              <a:off x="8996936" y="3201637"/>
              <a:ext cx="1882848" cy="25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050" dirty="0">
                  <a:solidFill>
                    <a:prstClr val="white"/>
                  </a:solidFill>
                  <a:cs typeface="Raleway"/>
                </a:rPr>
                <a:t>Governed Dashboard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79962B-692B-4FE4-9926-9AFE751B678B}"/>
                </a:ext>
              </a:extLst>
            </p:cNvPr>
            <p:cNvSpPr/>
            <p:nvPr/>
          </p:nvSpPr>
          <p:spPr>
            <a:xfrm>
              <a:off x="10803866" y="3182674"/>
              <a:ext cx="1103248" cy="200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700" dirty="0">
                  <a:solidFill>
                    <a:prstClr val="white"/>
                  </a:solidFill>
                  <a:cs typeface="Raleway"/>
                </a:rPr>
                <a:t>Governed Dashboard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9B39B2-9C1F-4292-B89C-C4A52654F7A3}"/>
                </a:ext>
              </a:extLst>
            </p:cNvPr>
            <p:cNvSpPr/>
            <p:nvPr/>
          </p:nvSpPr>
          <p:spPr>
            <a:xfrm>
              <a:off x="10727686" y="928520"/>
              <a:ext cx="1282935" cy="338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800" b="1" dirty="0">
                  <a:solidFill>
                    <a:srgbClr val="006684"/>
                  </a:solidFill>
                  <a:cs typeface="Raleway"/>
                </a:rPr>
                <a:t>Mobility</a:t>
              </a:r>
            </a:p>
            <a:p>
              <a:pPr algn="ctr" defTabSz="914126"/>
              <a:r>
                <a:rPr lang="en-US" sz="800" b="1" dirty="0">
                  <a:solidFill>
                    <a:srgbClr val="006684"/>
                  </a:solidFill>
                  <a:cs typeface="Raleway"/>
                </a:rPr>
                <a:t>iOS &amp; Android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743918-AF0E-4E9C-80E5-8D1F3044F8B7}"/>
                </a:ext>
              </a:extLst>
            </p:cNvPr>
            <p:cNvSpPr/>
            <p:nvPr/>
          </p:nvSpPr>
          <p:spPr>
            <a:xfrm rot="5400000">
              <a:off x="2853193" y="3215502"/>
              <a:ext cx="11501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Extract &amp; Blend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9EB614-0CD6-419B-BA1C-0FB6592D5283}"/>
                </a:ext>
              </a:extLst>
            </p:cNvPr>
            <p:cNvSpPr/>
            <p:nvPr/>
          </p:nvSpPr>
          <p:spPr>
            <a:xfrm rot="5400000">
              <a:off x="5948487" y="3386991"/>
              <a:ext cx="665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Analyze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2D9091-FAC1-4FEF-A4E2-BAF821C2FB08}"/>
                </a:ext>
              </a:extLst>
            </p:cNvPr>
            <p:cNvSpPr/>
            <p:nvPr/>
          </p:nvSpPr>
          <p:spPr>
            <a:xfrm rot="5400000">
              <a:off x="8349789" y="3301528"/>
              <a:ext cx="6142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126"/>
              <a:r>
                <a:rPr lang="en-US" sz="1200" dirty="0">
                  <a:solidFill>
                    <a:prstClr val="white"/>
                  </a:solidFill>
                  <a:cs typeface="Raleway"/>
                </a:rPr>
                <a:t>Decide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B9C285-F128-4470-B2CB-6A906B27D96B}"/>
                </a:ext>
              </a:extLst>
            </p:cNvPr>
            <p:cNvSpPr/>
            <p:nvPr/>
          </p:nvSpPr>
          <p:spPr>
            <a:xfrm>
              <a:off x="443364" y="1595037"/>
              <a:ext cx="3671817" cy="73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4773" indent="-366164" defTabSz="914126">
                <a:buClr>
                  <a:srgbClr val="006684"/>
                </a:buClr>
                <a:buSzPct val="126000"/>
                <a:buFont typeface="Arial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Micro Services based Architecture</a:t>
              </a:r>
            </a:p>
            <a:p>
              <a:pPr marL="364773" indent="-366164" defTabSz="914126">
                <a:buClr>
                  <a:srgbClr val="006684"/>
                </a:buClr>
                <a:buSzPct val="126000"/>
                <a:buFont typeface="Arial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Rest API based Communication</a:t>
              </a:r>
            </a:p>
            <a:p>
              <a:pPr marL="364773" indent="-366164" defTabSz="914126">
                <a:buClr>
                  <a:srgbClr val="006684"/>
                </a:buClr>
                <a:buSzPct val="126000"/>
                <a:buFont typeface="Arial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Horizontally &amp; Vertically Scalable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D860BA-EBD1-4617-AC0E-E7D59E104B12}"/>
                </a:ext>
              </a:extLst>
            </p:cNvPr>
            <p:cNvSpPr/>
            <p:nvPr/>
          </p:nvSpPr>
          <p:spPr>
            <a:xfrm>
              <a:off x="443364" y="4390372"/>
              <a:ext cx="3351927" cy="73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4273" indent="-285664" defTabSz="914126">
                <a:buClr>
                  <a:srgbClr val="006684"/>
                </a:buClr>
                <a:buSzPct val="126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Secure, Multitenant</a:t>
              </a:r>
            </a:p>
            <a:p>
              <a:pPr marL="284273" indent="-285664" defTabSz="914126">
                <a:buClr>
                  <a:srgbClr val="006684"/>
                </a:buClr>
                <a:buSzPct val="1260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Data Analytics Platform with</a:t>
              </a:r>
            </a:p>
            <a:p>
              <a:pPr indent="-1392" defTabSz="914126">
                <a:buClr>
                  <a:srgbClr val="006684"/>
                </a:buClr>
                <a:buSzPct val="126000"/>
              </a:pPr>
              <a:r>
                <a:rPr lang="en-US" sz="1400" dirty="0">
                  <a:solidFill>
                    <a:srgbClr val="006684"/>
                  </a:solidFill>
                  <a:cs typeface="Raleway"/>
                </a:rPr>
                <a:t>      Hybrid Integration Capabilities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D234BD-DC0E-44D1-A525-8045D97A8013}"/>
                </a:ext>
              </a:extLst>
            </p:cNvPr>
            <p:cNvSpPr/>
            <p:nvPr/>
          </p:nvSpPr>
          <p:spPr>
            <a:xfrm>
              <a:off x="6537777" y="4847453"/>
              <a:ext cx="1980684" cy="230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buClr>
                  <a:srgbClr val="006684"/>
                </a:buClr>
                <a:buSzPct val="126000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Raleway"/>
                </a:rPr>
                <a:t>Flatten The Data for Slice &amp; Dice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F8558B7-4F21-4151-8115-3B17B2835979}"/>
                </a:ext>
              </a:extLst>
            </p:cNvPr>
            <p:cNvSpPr/>
            <p:nvPr/>
          </p:nvSpPr>
          <p:spPr>
            <a:xfrm>
              <a:off x="8899361" y="4921402"/>
              <a:ext cx="1980684" cy="230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buClr>
                  <a:srgbClr val="006684"/>
                </a:buClr>
                <a:buSzPct val="126000"/>
              </a:pPr>
              <a:r>
                <a:rPr lang="en-US" sz="900" dirty="0">
                  <a:solidFill>
                    <a:prstClr val="white">
                      <a:lumMod val="95000"/>
                    </a:prstClr>
                  </a:solidFill>
                  <a:cs typeface="Raleway"/>
                </a:rPr>
                <a:t>Suitable for CXOs 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ADB9FD6-7857-458F-B61F-F630D5FD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2999" y="4672539"/>
              <a:ext cx="1720867" cy="24886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44FBC3-C2ED-4337-8FD5-0C799F41DE27}"/>
                </a:ext>
              </a:extLst>
            </p:cNvPr>
            <p:cNvSpPr/>
            <p:nvPr/>
          </p:nvSpPr>
          <p:spPr>
            <a:xfrm>
              <a:off x="8981325" y="2889318"/>
              <a:ext cx="1904242" cy="230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buClr>
                  <a:srgbClr val="006684"/>
                </a:buClr>
                <a:buSzPct val="126000"/>
              </a:pPr>
              <a:r>
                <a:rPr lang="en-US" sz="900" b="1" dirty="0">
                  <a:solidFill>
                    <a:prstClr val="white">
                      <a:lumMod val="95000"/>
                    </a:prstClr>
                  </a:solidFill>
                  <a:cs typeface="Raleway"/>
                </a:rPr>
                <a:t>Suitable for Business User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99C719-6550-40D9-9071-BBC60760B0DF}"/>
                </a:ext>
              </a:extLst>
            </p:cNvPr>
            <p:cNvSpPr/>
            <p:nvPr/>
          </p:nvSpPr>
          <p:spPr>
            <a:xfrm>
              <a:off x="900444" y="5685436"/>
              <a:ext cx="10955803" cy="929945"/>
            </a:xfrm>
            <a:prstGeom prst="rect">
              <a:avLst/>
            </a:prstGeom>
            <a:solidFill>
              <a:srgbClr val="006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9F10A81-1C2D-4956-8411-BD0171958CF9}"/>
                </a:ext>
              </a:extLst>
            </p:cNvPr>
            <p:cNvSpPr/>
            <p:nvPr/>
          </p:nvSpPr>
          <p:spPr>
            <a:xfrm>
              <a:off x="3322107" y="5810936"/>
              <a:ext cx="64679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2000" b="1" dirty="0">
                  <a:solidFill>
                    <a:prstClr val="white"/>
                  </a:solidFill>
                  <a:cs typeface="Raleway"/>
                </a:rPr>
                <a:t> Integrated platform &amp; </a:t>
              </a:r>
            </a:p>
            <a:p>
              <a:pPr algn="ctr" defTabSz="914126"/>
              <a:r>
                <a:rPr lang="en-US" sz="2000" b="1" dirty="0">
                  <a:solidFill>
                    <a:prstClr val="white"/>
                  </a:solidFill>
                  <a:cs typeface="Raleway"/>
                </a:rPr>
                <a:t>Server less Big Data Pipeline Architecture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0DDAD07-8F42-4D8D-A01A-2878F09636EE}"/>
                </a:ext>
              </a:extLst>
            </p:cNvPr>
            <p:cNvSpPr/>
            <p:nvPr/>
          </p:nvSpPr>
          <p:spPr>
            <a:xfrm>
              <a:off x="10888539" y="2686620"/>
              <a:ext cx="986130" cy="202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buClr>
                  <a:srgbClr val="006684"/>
                </a:buClr>
                <a:buSzPct val="126000"/>
              </a:pPr>
              <a:r>
                <a:rPr lang="en-US" sz="700" dirty="0">
                  <a:solidFill>
                    <a:srgbClr val="006684"/>
                  </a:solidFill>
                  <a:cs typeface="Raleway"/>
                </a:rPr>
                <a:t>Voice Enabled App</a:t>
              </a: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60EDF6EC-D099-401B-BB8E-F87CD211A086}"/>
                </a:ext>
              </a:extLst>
            </p:cNvPr>
            <p:cNvSpPr/>
            <p:nvPr/>
          </p:nvSpPr>
          <p:spPr>
            <a:xfrm>
              <a:off x="11260441" y="6094215"/>
              <a:ext cx="472217" cy="13373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35ED4016-3DA9-4EA0-B181-328FC6D723D9}"/>
                </a:ext>
              </a:extLst>
            </p:cNvPr>
            <p:cNvSpPr/>
            <p:nvPr/>
          </p:nvSpPr>
          <p:spPr>
            <a:xfrm rot="10800000">
              <a:off x="932783" y="6027347"/>
              <a:ext cx="472217" cy="13373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689F1E8-68AB-4FBD-8AF9-DA12CFCC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583" y="3508246"/>
              <a:ext cx="151263" cy="149582"/>
            </a:xfrm>
            <a:prstGeom prst="rect">
              <a:avLst/>
            </a:prstGeom>
          </p:spPr>
        </p:pic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2DBBBBEF-2AE7-4EAB-9094-AEF850278420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 flipV="1">
              <a:off x="8851079" y="2185351"/>
              <a:ext cx="154928" cy="2128841"/>
            </a:xfrm>
            <a:prstGeom prst="bentConnector2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DC19DA67-A40C-4BCD-B183-B0A60C89F67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781744" y="4383529"/>
              <a:ext cx="268916" cy="130245"/>
            </a:xfrm>
            <a:prstGeom prst="bentConnector2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77BEED4-FFFB-4F1E-AB83-BBFF458184D0}"/>
                </a:ext>
              </a:extLst>
            </p:cNvPr>
            <p:cNvCxnSpPr/>
            <p:nvPr/>
          </p:nvCxnSpPr>
          <p:spPr>
            <a:xfrm flipH="1">
              <a:off x="8548185" y="2409689"/>
              <a:ext cx="302894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755D15-2FB2-4511-8969-070CFD0DAE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8462" y="4161832"/>
              <a:ext cx="227841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3F9D83D-B323-4351-B4DD-C6BC0E27C445}"/>
                </a:ext>
              </a:extLst>
            </p:cNvPr>
            <p:cNvCxnSpPr/>
            <p:nvPr/>
          </p:nvCxnSpPr>
          <p:spPr>
            <a:xfrm flipH="1">
              <a:off x="8746303" y="2617498"/>
              <a:ext cx="256847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EFBC3A-2306-41B3-B390-CBB67BDD2537}"/>
                </a:ext>
              </a:extLst>
            </p:cNvPr>
            <p:cNvCxnSpPr/>
            <p:nvPr/>
          </p:nvCxnSpPr>
          <p:spPr>
            <a:xfrm>
              <a:off x="8747001" y="2617498"/>
              <a:ext cx="0" cy="169669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486047-60AD-45C4-B9AC-33B1C1475E19}"/>
                </a:ext>
              </a:extLst>
            </p:cNvPr>
            <p:cNvCxnSpPr/>
            <p:nvPr/>
          </p:nvCxnSpPr>
          <p:spPr>
            <a:xfrm>
              <a:off x="8746303" y="4314192"/>
              <a:ext cx="250633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CA3EBF2-4AFC-4C9E-A9D0-A25700B1C62B}"/>
                </a:ext>
              </a:extLst>
            </p:cNvPr>
            <p:cNvCxnSpPr>
              <a:cxnSpLocks/>
            </p:cNvCxnSpPr>
            <p:nvPr/>
          </p:nvCxnSpPr>
          <p:spPr>
            <a:xfrm>
              <a:off x="5017771" y="5232557"/>
              <a:ext cx="0" cy="22433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E38DE91-51A8-4A0B-99B9-930EDC2B2CBF}"/>
                </a:ext>
              </a:extLst>
            </p:cNvPr>
            <p:cNvCxnSpPr>
              <a:cxnSpLocks/>
            </p:cNvCxnSpPr>
            <p:nvPr/>
          </p:nvCxnSpPr>
          <p:spPr>
            <a:xfrm>
              <a:off x="5017772" y="5456895"/>
              <a:ext cx="6363831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5242E36-83E6-4651-ACAE-FA90EAE2E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81603" y="4923634"/>
              <a:ext cx="0" cy="53326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4E5ECC5-0873-46BB-AB4D-F61E7449C932}"/>
                </a:ext>
              </a:extLst>
            </p:cNvPr>
            <p:cNvSpPr/>
            <p:nvPr/>
          </p:nvSpPr>
          <p:spPr>
            <a:xfrm>
              <a:off x="11321417" y="4871897"/>
              <a:ext cx="138221" cy="71969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560A4CED-7C80-4D2C-98BB-84691536D182}"/>
                </a:ext>
              </a:extLst>
            </p:cNvPr>
            <p:cNvSpPr/>
            <p:nvPr/>
          </p:nvSpPr>
          <p:spPr>
            <a:xfrm rot="5400000">
              <a:off x="8939517" y="4562344"/>
              <a:ext cx="87783" cy="45707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09BBD34C-3468-42F8-A183-07608A4FA659}"/>
                </a:ext>
              </a:extLst>
            </p:cNvPr>
            <p:cNvSpPr/>
            <p:nvPr/>
          </p:nvSpPr>
          <p:spPr>
            <a:xfrm rot="5400000">
              <a:off x="8947085" y="4289251"/>
              <a:ext cx="87783" cy="45707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5059B2F8-214E-4787-A8A2-883335A58E13}"/>
                </a:ext>
              </a:extLst>
            </p:cNvPr>
            <p:cNvSpPr/>
            <p:nvPr/>
          </p:nvSpPr>
          <p:spPr>
            <a:xfrm rot="5400000">
              <a:off x="8970985" y="2601589"/>
              <a:ext cx="87783" cy="45707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90F9337C-E0B0-4498-928E-05A17F60F7E4}"/>
                </a:ext>
              </a:extLst>
            </p:cNvPr>
            <p:cNvSpPr/>
            <p:nvPr/>
          </p:nvSpPr>
          <p:spPr>
            <a:xfrm rot="5400000">
              <a:off x="8957253" y="2158514"/>
              <a:ext cx="87783" cy="45707"/>
            </a:xfrm>
            <a:prstGeom prst="triangle">
              <a:avLst/>
            </a:prstGeom>
            <a:solidFill>
              <a:srgbClr val="FD94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2D35051-68C4-4ECD-8295-2B03652AD457}"/>
                </a:ext>
              </a:extLst>
            </p:cNvPr>
            <p:cNvSpPr/>
            <p:nvPr/>
          </p:nvSpPr>
          <p:spPr>
            <a:xfrm>
              <a:off x="1806672" y="5685436"/>
              <a:ext cx="1049274" cy="870008"/>
            </a:xfrm>
            <a:prstGeom prst="roundRect">
              <a:avLst>
                <a:gd name="adj" fmla="val 10000"/>
              </a:avLst>
            </a:prstGeom>
            <a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1" name="Picture 2" descr="Related image">
              <a:extLst>
                <a:ext uri="{FF2B5EF4-FFF2-40B4-BE49-F238E27FC236}">
                  <a16:creationId xmlns:a16="http://schemas.microsoft.com/office/drawing/2014/main" id="{3CA83A61-1D19-4336-8B2C-2C7F330AF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1120" y="5726315"/>
              <a:ext cx="858739" cy="858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532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E2A9F-6FE6-4983-BEC9-3444B9DF114B}"/>
              </a:ext>
            </a:extLst>
          </p:cNvPr>
          <p:cNvSpPr txBox="1"/>
          <p:nvPr/>
        </p:nvSpPr>
        <p:spPr>
          <a:xfrm>
            <a:off x="3503612" y="1752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3F797-05E5-4B29-9E00-0CB02011643D}"/>
              </a:ext>
            </a:extLst>
          </p:cNvPr>
          <p:cNvSpPr txBox="1"/>
          <p:nvPr/>
        </p:nvSpPr>
        <p:spPr>
          <a:xfrm>
            <a:off x="836612" y="76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6684"/>
                </a:solidFill>
              </a:rPr>
              <a:t>Data Center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F5439-699D-4323-8E63-4F753D7284BA}"/>
              </a:ext>
            </a:extLst>
          </p:cNvPr>
          <p:cNvSpPr txBox="1"/>
          <p:nvPr/>
        </p:nvSpPr>
        <p:spPr>
          <a:xfrm>
            <a:off x="227012" y="838200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1A1BF-C3E5-4D1E-908E-E4EED059A046}"/>
              </a:ext>
            </a:extLst>
          </p:cNvPr>
          <p:cNvSpPr txBox="1"/>
          <p:nvPr/>
        </p:nvSpPr>
        <p:spPr>
          <a:xfrm>
            <a:off x="227012" y="838200"/>
            <a:ext cx="1158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Connect and ingest data from any structured, unstructured or semi-structured sources</a:t>
            </a:r>
            <a:endParaRPr lang="en-US" sz="2000" b="1" u="sng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2000" b="1" u="sng" dirty="0"/>
          </a:p>
          <a:p>
            <a:pPr lvl="0"/>
            <a:r>
              <a:rPr lang="en-US" b="1" dirty="0"/>
              <a:t>	</a:t>
            </a:r>
            <a:r>
              <a:rPr lang="en-US" b="1" u="sng" dirty="0"/>
              <a:t>Data connector: </a:t>
            </a:r>
            <a:r>
              <a:rPr lang="en-US" b="1" dirty="0"/>
              <a:t> </a:t>
            </a:r>
            <a:r>
              <a:rPr lang="en-US" dirty="0"/>
              <a:t>Connectors ranging from RDBMS, Big data and file types to various API connectors like 	Excel , MySQL, Google Analytics , Cassandra and 40 more</a:t>
            </a:r>
            <a:endParaRPr lang="en-IN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IN" u="sng" dirty="0"/>
          </a:p>
          <a:p>
            <a:pPr lvl="2"/>
            <a:endParaRPr lang="en-US" b="1" u="sng" dirty="0"/>
          </a:p>
          <a:p>
            <a:pPr lvl="2"/>
            <a:r>
              <a:rPr lang="en-US" b="1" u="sng" dirty="0"/>
              <a:t>Data sets</a:t>
            </a:r>
            <a:r>
              <a:rPr lang="en-US" b="1" dirty="0"/>
              <a:t>: </a:t>
            </a:r>
            <a:r>
              <a:rPr lang="en-US" dirty="0"/>
              <a:t>It automatically creates Rest API services on top of DB which are further consumed by other plug-ins like data preparation, predictive , dashboard designer</a:t>
            </a:r>
          </a:p>
          <a:p>
            <a:pPr lvl="0"/>
            <a:endParaRPr lang="en-IN" sz="2000" u="sng" dirty="0"/>
          </a:p>
          <a:p>
            <a:pPr lvl="2"/>
            <a:endParaRPr lang="en-US" sz="2000" b="1" u="sng" dirty="0"/>
          </a:p>
          <a:p>
            <a:pPr lvl="2"/>
            <a:r>
              <a:rPr lang="en-US" b="1" u="sng" dirty="0"/>
              <a:t>Data Store</a:t>
            </a:r>
            <a:r>
              <a:rPr lang="en-US" b="1" dirty="0"/>
              <a:t>: </a:t>
            </a:r>
            <a:r>
              <a:rPr lang="en-US" dirty="0"/>
              <a:t>Virtual view on top of Databases which is created on elastic server.</a:t>
            </a:r>
          </a:p>
          <a:p>
            <a:pPr lvl="0"/>
            <a:endParaRPr lang="en-US" sz="2000" dirty="0"/>
          </a:p>
          <a:p>
            <a:pPr lvl="2"/>
            <a:endParaRPr lang="en-US" sz="2000" b="1" u="sng" dirty="0"/>
          </a:p>
          <a:p>
            <a:pPr lvl="2"/>
            <a:r>
              <a:rPr lang="en-US" b="1" u="sng" dirty="0"/>
              <a:t>Data store meta data</a:t>
            </a:r>
            <a:r>
              <a:rPr lang="en-US" b="1" dirty="0"/>
              <a:t>: </a:t>
            </a:r>
            <a:r>
              <a:rPr lang="en-IN" dirty="0"/>
              <a:t>Create the desired structure format to later push data inside via plugins  Data Pipeline, Data Preparation.</a:t>
            </a:r>
            <a:endParaRPr lang="en-IN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58E6B0-DC4A-4D58-9CE0-E4B6E085E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2" y="98838"/>
            <a:ext cx="522093" cy="539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5797C1-30AC-4D6C-ACEB-E448DCE86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4" y="1510083"/>
            <a:ext cx="483578" cy="54402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534C7DB-518C-4F3C-8CBD-0F8726CCF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5" y="2504035"/>
            <a:ext cx="917160" cy="646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998D45-997D-45C3-8303-AF3DE0BD9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4" y="3664363"/>
            <a:ext cx="696437" cy="569576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F6294B3-BE96-4440-AF65-50940FFDA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0" y="4736321"/>
            <a:ext cx="767104" cy="5695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B14D219-1C21-40E8-BDD3-A3E030C8692E}"/>
              </a:ext>
            </a:extLst>
          </p:cNvPr>
          <p:cNvSpPr/>
          <p:nvPr/>
        </p:nvSpPr>
        <p:spPr>
          <a:xfrm>
            <a:off x="224251" y="1356288"/>
            <a:ext cx="11356560" cy="843440"/>
          </a:xfrm>
          <a:prstGeom prst="rect">
            <a:avLst/>
          </a:prstGeom>
          <a:noFill/>
          <a:ln>
            <a:solidFill>
              <a:srgbClr val="006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A61B9F-E22E-4F25-95C2-A8361C921DAF}"/>
              </a:ext>
            </a:extLst>
          </p:cNvPr>
          <p:cNvSpPr/>
          <p:nvPr/>
        </p:nvSpPr>
        <p:spPr>
          <a:xfrm>
            <a:off x="242541" y="2428385"/>
            <a:ext cx="11356560" cy="843440"/>
          </a:xfrm>
          <a:prstGeom prst="rect">
            <a:avLst/>
          </a:prstGeom>
          <a:noFill/>
          <a:ln>
            <a:solidFill>
              <a:srgbClr val="006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E7F90A-ABC3-477B-BA04-301CD11F7715}"/>
              </a:ext>
            </a:extLst>
          </p:cNvPr>
          <p:cNvSpPr/>
          <p:nvPr/>
        </p:nvSpPr>
        <p:spPr>
          <a:xfrm>
            <a:off x="224251" y="3495211"/>
            <a:ext cx="11356560" cy="843440"/>
          </a:xfrm>
          <a:prstGeom prst="rect">
            <a:avLst/>
          </a:prstGeom>
          <a:noFill/>
          <a:ln>
            <a:solidFill>
              <a:srgbClr val="006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EB41BD-063B-425B-9205-476CEF8FB145}"/>
              </a:ext>
            </a:extLst>
          </p:cNvPr>
          <p:cNvSpPr/>
          <p:nvPr/>
        </p:nvSpPr>
        <p:spPr>
          <a:xfrm>
            <a:off x="242541" y="4562038"/>
            <a:ext cx="11356560" cy="843440"/>
          </a:xfrm>
          <a:prstGeom prst="rect">
            <a:avLst/>
          </a:prstGeom>
          <a:noFill/>
          <a:ln>
            <a:solidFill>
              <a:srgbClr val="006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A725F-69F6-4F9F-8420-4A61DAF6E3F3}"/>
              </a:ext>
            </a:extLst>
          </p:cNvPr>
          <p:cNvSpPr/>
          <p:nvPr/>
        </p:nvSpPr>
        <p:spPr>
          <a:xfrm>
            <a:off x="1751012" y="600762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https://drive.google.com/open?id=1GEiYYMx3CFGF1cGS-C71SnqQb1iZsebS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965C43-FC47-43DB-917E-1E7CEFBB303F}"/>
              </a:ext>
            </a:extLst>
          </p:cNvPr>
          <p:cNvSpPr txBox="1"/>
          <p:nvPr/>
        </p:nvSpPr>
        <p:spPr>
          <a:xfrm>
            <a:off x="222663" y="6007621"/>
            <a:ext cx="183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Refer this link :</a:t>
            </a:r>
          </a:p>
        </p:txBody>
      </p:sp>
    </p:spTree>
    <p:extLst>
      <p:ext uri="{BB962C8B-B14F-4D97-AF65-F5344CB8AC3E}">
        <p14:creationId xmlns:p14="http://schemas.microsoft.com/office/powerpoint/2010/main" val="271955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10A898-7780-4113-A134-22C23D6CEF3F}"/>
              </a:ext>
            </a:extLst>
          </p:cNvPr>
          <p:cNvSpPr txBox="1"/>
          <p:nvPr/>
        </p:nvSpPr>
        <p:spPr>
          <a:xfrm>
            <a:off x="150812" y="76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6684"/>
                </a:solidFill>
              </a:rPr>
              <a:t>Self-service BI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EA8E02-15A8-4A43-968D-4B54A5C2C43D}"/>
              </a:ext>
            </a:extLst>
          </p:cNvPr>
          <p:cNvGrpSpPr/>
          <p:nvPr/>
        </p:nvGrpSpPr>
        <p:grpSpPr>
          <a:xfrm>
            <a:off x="150811" y="310535"/>
            <a:ext cx="9028836" cy="5363606"/>
            <a:chOff x="113713" y="952096"/>
            <a:chExt cx="11726475" cy="53636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DA1865-1AF7-4933-9ACB-91580239FD19}"/>
                </a:ext>
              </a:extLst>
            </p:cNvPr>
            <p:cNvSpPr/>
            <p:nvPr/>
          </p:nvSpPr>
          <p:spPr>
            <a:xfrm>
              <a:off x="4975809" y="952096"/>
              <a:ext cx="6864379" cy="37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en-IN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5C6F49-FCD4-4BA2-8603-660C67015A38}"/>
                </a:ext>
              </a:extLst>
            </p:cNvPr>
            <p:cNvSpPr/>
            <p:nvPr/>
          </p:nvSpPr>
          <p:spPr>
            <a:xfrm>
              <a:off x="145373" y="1845819"/>
              <a:ext cx="6864377" cy="1561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07000"/>
                </a:lnSpc>
                <a:spcAft>
                  <a:spcPts val="800"/>
                </a:spcAft>
                <a:buSzPts val="1000"/>
                <a:buFont typeface="Wingdings" panose="05000000000000000000" pitchFamily="2" charset="2"/>
                <a:buChar char="§"/>
                <a:tabLst>
                  <a:tab pos="457200" algn="l"/>
                </a:tabLst>
              </a:pPr>
              <a:r>
                <a:rPr lang="en-IN" dirty="0"/>
                <a:t>Embedded with intuitive AI based data search which helps a business user to generate data insights through text search (data query) or Voice Assistance (BDB mobile app) across million of data rows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C1CE35-76F3-488F-82FE-5A3A97A88B1E}"/>
                </a:ext>
              </a:extLst>
            </p:cNvPr>
            <p:cNvSpPr/>
            <p:nvPr/>
          </p:nvSpPr>
          <p:spPr>
            <a:xfrm>
              <a:off x="113713" y="4385890"/>
              <a:ext cx="7057026" cy="966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07000"/>
                </a:lnSpc>
                <a:spcAft>
                  <a:spcPts val="800"/>
                </a:spcAft>
                <a:buSzPts val="1000"/>
                <a:buFont typeface="Wingdings" panose="05000000000000000000" pitchFamily="2" charset="2"/>
                <a:buChar char="§"/>
                <a:tabLst>
                  <a:tab pos="457200" algn="l"/>
                </a:tabLst>
              </a:pPr>
              <a:r>
                <a:rPr lang="en-US" dirty="0"/>
                <a:t>Make smarter and quicker business decisions as this module has </a:t>
              </a:r>
              <a:r>
                <a:rPr lang="en-IN" dirty="0"/>
                <a:t>responsive HTML5 web technology to deploy views on any device- desktop/ tablet/ mobile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A21A26-788B-4EB3-9B91-8AFB0FAD6FCE}"/>
                </a:ext>
              </a:extLst>
            </p:cNvPr>
            <p:cNvSpPr/>
            <p:nvPr/>
          </p:nvSpPr>
          <p:spPr>
            <a:xfrm>
              <a:off x="148015" y="5643787"/>
              <a:ext cx="7057026" cy="671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07000"/>
                </a:lnSpc>
                <a:spcAft>
                  <a:spcPts val="800"/>
                </a:spcAft>
                <a:buSzPts val="1000"/>
                <a:buFont typeface="Wingdings" panose="05000000000000000000" pitchFamily="2" charset="2"/>
                <a:buChar char="§"/>
                <a:tabLst>
                  <a:tab pos="457200" algn="l"/>
                </a:tabLst>
              </a:pPr>
              <a:r>
                <a:rPr lang="en-US" dirty="0"/>
                <a:t>Export the analytical reports in PPT/PNG/PDF/ Excel &amp; share across the team to keep them updated</a:t>
              </a:r>
              <a:endParaRPr lang="en-I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C8782C-60D0-4FA0-995B-152F908DF172}"/>
                </a:ext>
              </a:extLst>
            </p:cNvPr>
            <p:cNvSpPr/>
            <p:nvPr/>
          </p:nvSpPr>
          <p:spPr>
            <a:xfrm>
              <a:off x="113714" y="3393744"/>
              <a:ext cx="7057027" cy="968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07000"/>
                </a:lnSpc>
                <a:spcAft>
                  <a:spcPts val="800"/>
                </a:spcAft>
                <a:buSzPts val="1000"/>
                <a:buFont typeface="Wingdings" panose="05000000000000000000" pitchFamily="2" charset="2"/>
                <a:buChar char="§"/>
                <a:tabLst>
                  <a:tab pos="457200" algn="l"/>
                </a:tabLst>
              </a:pPr>
              <a:r>
                <a:rPr lang="en-IN" dirty="0"/>
                <a:t>With feature of BDB Data Insights, explore hidden data insights about any dataset in seconds automatically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7D6DC49-0F1F-4752-9900-39B0E1EEC81B}"/>
              </a:ext>
            </a:extLst>
          </p:cNvPr>
          <p:cNvSpPr txBox="1"/>
          <p:nvPr/>
        </p:nvSpPr>
        <p:spPr>
          <a:xfrm>
            <a:off x="2894012" y="76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/>
              <a:t>Drag &amp; drop based user-friendly console to instantly create reports, slice and dice data and generate insights</a:t>
            </a:r>
          </a:p>
          <a:p>
            <a:endParaRPr lang="en-IN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2C8FB6-33F3-428C-A4EB-3D07469EC1FC}"/>
              </a:ext>
            </a:extLst>
          </p:cNvPr>
          <p:cNvSpPr/>
          <p:nvPr/>
        </p:nvSpPr>
        <p:spPr>
          <a:xfrm>
            <a:off x="119655" y="837913"/>
            <a:ext cx="5491146" cy="5638800"/>
          </a:xfrm>
          <a:prstGeom prst="rect">
            <a:avLst/>
          </a:prstGeom>
          <a:noFill/>
          <a:ln>
            <a:solidFill>
              <a:srgbClr val="FD9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 descr="https://bdb.ai/resources/images/businessStory/images/BS_3.png?v=16april">
            <a:extLst>
              <a:ext uri="{FF2B5EF4-FFF2-40B4-BE49-F238E27FC236}">
                <a16:creationId xmlns:a16="http://schemas.microsoft.com/office/drawing/2014/main" id="{9331B5BC-3CB9-4A9A-9D3B-EF38F133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847765"/>
            <a:ext cx="726757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BA3809-2CE1-4641-9218-D13044BB338F}"/>
              </a:ext>
            </a:extLst>
          </p:cNvPr>
          <p:cNvSpPr/>
          <p:nvPr/>
        </p:nvSpPr>
        <p:spPr>
          <a:xfrm>
            <a:off x="7434785" y="6024688"/>
            <a:ext cx="3765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hlinkClick r:id="rId3"/>
              </a:rPr>
              <a:t>https://bdb.ai/business-story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198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8872D-1D2E-4101-8D97-41C99BF29717}"/>
              </a:ext>
            </a:extLst>
          </p:cNvPr>
          <p:cNvSpPr txBox="1"/>
          <p:nvPr/>
        </p:nvSpPr>
        <p:spPr>
          <a:xfrm>
            <a:off x="150812" y="152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6684"/>
                </a:solidFill>
              </a:rPr>
              <a:t>NLQ &amp; Mobility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DB989-F566-4026-906E-F7521F3B80A1}"/>
              </a:ext>
            </a:extLst>
          </p:cNvPr>
          <p:cNvSpPr/>
          <p:nvPr/>
        </p:nvSpPr>
        <p:spPr>
          <a:xfrm>
            <a:off x="199784" y="911208"/>
            <a:ext cx="4861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Drill deeper into your data and create a complete visual report without even using your fingers.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Customize the search to reflect jargon of your organization via adding </a:t>
            </a:r>
            <a:r>
              <a:rPr lang="en-US" b="1" dirty="0"/>
              <a:t>'Synonyms' </a:t>
            </a:r>
            <a:r>
              <a:rPr lang="en-US" dirty="0"/>
              <a:t>to the data search library.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Normal Data Search feature by Typing a Search Query is also supported in Mobile.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80314-9977-407C-B7C6-4AFF1BD5B25A}"/>
              </a:ext>
            </a:extLst>
          </p:cNvPr>
          <p:cNvSpPr/>
          <p:nvPr/>
        </p:nvSpPr>
        <p:spPr>
          <a:xfrm>
            <a:off x="150813" y="838200"/>
            <a:ext cx="5010910" cy="2438400"/>
          </a:xfrm>
          <a:prstGeom prst="rect">
            <a:avLst/>
          </a:prstGeom>
          <a:noFill/>
          <a:ln w="38100">
            <a:solidFill>
              <a:srgbClr val="86D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2" name="Picture 4" descr="https://bdb.ai/resources/images/nlp/conversational-mob.png?v=19March">
            <a:extLst>
              <a:ext uri="{FF2B5EF4-FFF2-40B4-BE49-F238E27FC236}">
                <a16:creationId xmlns:a16="http://schemas.microsoft.com/office/drawing/2014/main" id="{4C2A92D6-1A86-4E7D-8030-4154DAA2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36" y="821635"/>
            <a:ext cx="6643105" cy="43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5B238-9F84-4D4C-9E5C-D4BF8A954E55}"/>
              </a:ext>
            </a:extLst>
          </p:cNvPr>
          <p:cNvSpPr txBox="1"/>
          <p:nvPr/>
        </p:nvSpPr>
        <p:spPr>
          <a:xfrm>
            <a:off x="169102" y="3502036"/>
            <a:ext cx="5010910" cy="2585323"/>
          </a:xfrm>
          <a:prstGeom prst="rect">
            <a:avLst/>
          </a:prstGeom>
          <a:noFill/>
          <a:ln w="38100">
            <a:solidFill>
              <a:srgbClr val="86DFF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6684"/>
                </a:solidFill>
              </a:rPr>
              <a:t>Points to mark while performing NLQ: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/>
              <a:t>Complex query support up to 5 Dimensions and </a:t>
            </a:r>
            <a:r>
              <a:rPr lang="en-IN" b="1" dirty="0"/>
              <a:t>'n’ </a:t>
            </a:r>
            <a:r>
              <a:rPr lang="en-IN" dirty="0"/>
              <a:t>no. of measures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Automatic selection of best fitting chart &amp; chart switching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/>
              <a:t>Switch between data stores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/>
              <a:t>Query saving and adding results to story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dirty="0"/>
              <a:t>Intuitive search suggestions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9D81C-4698-4497-94CD-E212C339046E}"/>
              </a:ext>
            </a:extLst>
          </p:cNvPr>
          <p:cNvSpPr txBox="1"/>
          <p:nvPr/>
        </p:nvSpPr>
        <p:spPr>
          <a:xfrm>
            <a:off x="5291339" y="6100090"/>
            <a:ext cx="194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Voice Billing App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92BBDA-89D2-4220-8523-7E256FFFBD20}"/>
              </a:ext>
            </a:extLst>
          </p:cNvPr>
          <p:cNvSpPr/>
          <p:nvPr/>
        </p:nvSpPr>
        <p:spPr>
          <a:xfrm>
            <a:off x="7123383" y="6488668"/>
            <a:ext cx="507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hlinkClick r:id="rId3"/>
              </a:rPr>
              <a:t>https://www.youtube.com/watch?v=d_YWXHHa0g4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5CCE9F-54FB-4C13-A827-3461A4D4391A}"/>
              </a:ext>
            </a:extLst>
          </p:cNvPr>
          <p:cNvSpPr/>
          <p:nvPr/>
        </p:nvSpPr>
        <p:spPr>
          <a:xfrm>
            <a:off x="7148299" y="6079490"/>
            <a:ext cx="489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hlinkClick r:id="rId4"/>
              </a:rPr>
              <a:t>https://www.youtube.com/watch?v=FZjpg7wydog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3369E-7CE7-41DB-87F9-7B8D01477E5D}"/>
              </a:ext>
            </a:extLst>
          </p:cNvPr>
          <p:cNvSpPr txBox="1"/>
          <p:nvPr/>
        </p:nvSpPr>
        <p:spPr>
          <a:xfrm>
            <a:off x="4623897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Conversational Analytics:</a:t>
            </a:r>
          </a:p>
        </p:txBody>
      </p:sp>
    </p:spTree>
    <p:extLst>
      <p:ext uri="{BB962C8B-B14F-4D97-AF65-F5344CB8AC3E}">
        <p14:creationId xmlns:p14="http://schemas.microsoft.com/office/powerpoint/2010/main" val="68568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0E65A6B-96B5-44A7-B4F2-11C78A4166E4}"/>
              </a:ext>
            </a:extLst>
          </p:cNvPr>
          <p:cNvSpPr txBox="1">
            <a:spLocks/>
          </p:cNvSpPr>
          <p:nvPr/>
        </p:nvSpPr>
        <p:spPr>
          <a:xfrm>
            <a:off x="989806" y="4175048"/>
            <a:ext cx="4267200" cy="58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rgbClr val="4E4E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6684"/>
                </a:solidFill>
                <a:latin typeface="Raleway" pitchFamily="34" charset="0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6B119-D008-4CDA-A8E8-121BB73221A4}"/>
              </a:ext>
            </a:extLst>
          </p:cNvPr>
          <p:cNvSpPr/>
          <p:nvPr/>
        </p:nvSpPr>
        <p:spPr>
          <a:xfrm>
            <a:off x="533400" y="5082630"/>
            <a:ext cx="5180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34" charset="0"/>
              </a:rPr>
              <a:t>BDB (Big Data BizViz Technologies)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1B4E79-9C09-4D6C-879F-29C3D9E02102}"/>
              </a:ext>
            </a:extLst>
          </p:cNvPr>
          <p:cNvCxnSpPr/>
          <p:nvPr/>
        </p:nvCxnSpPr>
        <p:spPr>
          <a:xfrm>
            <a:off x="685800" y="5015360"/>
            <a:ext cx="5027612" cy="0"/>
          </a:xfrm>
          <a:prstGeom prst="line">
            <a:avLst/>
          </a:prstGeom>
          <a:ln>
            <a:solidFill>
              <a:srgbClr val="FD9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7368680-240F-402C-9238-5CAEF40FE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6" y="2947855"/>
            <a:ext cx="2598040" cy="9552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39C169-C9F7-4FC2-95D0-B106AC679631}"/>
              </a:ext>
            </a:extLst>
          </p:cNvPr>
          <p:cNvSpPr/>
          <p:nvPr/>
        </p:nvSpPr>
        <p:spPr>
          <a:xfrm>
            <a:off x="0" y="6477001"/>
            <a:ext cx="12188825" cy="381000"/>
          </a:xfrm>
          <a:prstGeom prst="rect">
            <a:avLst/>
          </a:prstGeom>
          <a:solidFill>
            <a:srgbClr val="0066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000" dirty="0">
              <a:solidFill>
                <a:srgbClr val="FFFFFF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4DB41-94F4-4160-8766-3EB901203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2" y="6529001"/>
            <a:ext cx="163336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Raleway" panose="020B0003030101060003" pitchFamily="34" charset="0"/>
                <a:cs typeface="Microsoft Tai Le" panose="020B0502040204020203" pitchFamily="34" charset="0"/>
              </a:rPr>
              <a:t>www.bdb.ai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CDA98D-BFC4-4BDE-AD12-C28442E9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6529001"/>
            <a:ext cx="171234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Raleway" panose="020B0003030101060003" pitchFamily="34" charset="0"/>
                <a:cs typeface="Microsoft Tai Le" panose="020B0502040204020203" pitchFamily="34" charset="0"/>
              </a:rPr>
              <a:t>Strictly</a:t>
            </a:r>
            <a:r>
              <a:rPr lang="en-US" sz="1200" baseline="0" dirty="0">
                <a:solidFill>
                  <a:schemeClr val="bg1"/>
                </a:solidFill>
                <a:latin typeface="Raleway" panose="020B0003030101060003" pitchFamily="34" charset="0"/>
                <a:cs typeface="Microsoft Tai Le" panose="020B0502040204020203" pitchFamily="34" charset="0"/>
              </a:rPr>
              <a:t> Confidential</a:t>
            </a:r>
            <a:endParaRPr lang="en-US" sz="1200" dirty="0">
              <a:solidFill>
                <a:schemeClr val="bg1"/>
              </a:solidFill>
              <a:latin typeface="Raleway" panose="020B00030301010600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AC90A-FEF9-4A4A-8681-E5C938B7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900" y="6529001"/>
            <a:ext cx="295391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Raleway" panose="020B0003030101060003" pitchFamily="34" charset="0"/>
                <a:cs typeface="Microsoft Tai Le" panose="020B0502040204020203" pitchFamily="34" charset="0"/>
              </a:rPr>
              <a:t>Copyright © 2018 BDB (Big Data BizViz)</a:t>
            </a:r>
          </a:p>
        </p:txBody>
      </p:sp>
    </p:spTree>
    <p:extLst>
      <p:ext uri="{BB962C8B-B14F-4D97-AF65-F5344CB8AC3E}">
        <p14:creationId xmlns:p14="http://schemas.microsoft.com/office/powerpoint/2010/main" val="229780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438</Words>
  <Application>Microsoft Office PowerPoint</Application>
  <PresentationFormat>Custom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Microsoft Tai Le</vt:lpstr>
      <vt:lpstr>Raleway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Vishal Venugopal</cp:lastModifiedBy>
  <cp:revision>72</cp:revision>
  <dcterms:created xsi:type="dcterms:W3CDTF">2017-08-07T11:39:46Z</dcterms:created>
  <dcterms:modified xsi:type="dcterms:W3CDTF">2019-05-15T12:31:30Z</dcterms:modified>
</cp:coreProperties>
</file>