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9" r:id="rId3"/>
    <p:sldId id="270" r:id="rId4"/>
    <p:sldId id="263" r:id="rId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84"/>
    <a:srgbClr val="FD940B"/>
    <a:srgbClr val="86DFF8"/>
    <a:srgbClr val="D4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AE6D7-878C-4446-8B00-784F2F5C6DEC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24F67-3788-4144-B54B-E7612E66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5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3"/>
            <a:ext cx="12190411" cy="68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2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2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1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19456" y="712791"/>
            <a:ext cx="10142156" cy="0"/>
          </a:xfrm>
          <a:prstGeom prst="line">
            <a:avLst/>
          </a:prstGeom>
          <a:ln w="19050">
            <a:solidFill>
              <a:srgbClr val="FD94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602"/>
          <a:stretch/>
        </p:blipFill>
        <p:spPr>
          <a:xfrm flipV="1">
            <a:off x="-1588" y="0"/>
            <a:ext cx="12188822" cy="6856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6A229F-33DF-412C-89D0-FAA8D23223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243" y="91077"/>
            <a:ext cx="1773770" cy="6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7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3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7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1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0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9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9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9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b.a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857803"/>
            <a:ext cx="4267200" cy="1568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9677" y="4611467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006684"/>
              </a:solidFill>
              <a:latin typeface="Raleway"/>
              <a:cs typeface="Raleway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F1F5AF-B70E-4ECD-B0F5-DEF93AF48D0B}"/>
              </a:ext>
            </a:extLst>
          </p:cNvPr>
          <p:cNvSpPr/>
          <p:nvPr/>
        </p:nvSpPr>
        <p:spPr>
          <a:xfrm>
            <a:off x="7712767" y="504614"/>
            <a:ext cx="4267200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Strictly for the  purpose of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BDB</a:t>
            </a:r>
            <a:r>
              <a:rPr lang="en-US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 demo &amp; Internal Use of Stakeholders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27CAE8-83B9-4AED-AEB8-C224FB87940B}"/>
              </a:ext>
            </a:extLst>
          </p:cNvPr>
          <p:cNvSpPr/>
          <p:nvPr/>
        </p:nvSpPr>
        <p:spPr>
          <a:xfrm>
            <a:off x="489676" y="4609449"/>
            <a:ext cx="6595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D940B"/>
                </a:solidFill>
                <a:latin typeface="Raleway"/>
                <a:cs typeface="Raleway"/>
              </a:rPr>
              <a:t>BDB Training  </a:t>
            </a:r>
          </a:p>
          <a:p>
            <a:pPr lvl="0" algn="ctr"/>
            <a:r>
              <a:rPr lang="en-US" sz="3600" b="1" dirty="0">
                <a:solidFill>
                  <a:srgbClr val="FD940B"/>
                </a:solidFill>
                <a:latin typeface="Raleway"/>
                <a:cs typeface="Raleway"/>
              </a:rPr>
              <a:t>Data Preparation &amp; ETL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7A73E8-4CBA-41E0-95CB-15F987589CCB}"/>
              </a:ext>
            </a:extLst>
          </p:cNvPr>
          <p:cNvSpPr/>
          <p:nvPr/>
        </p:nvSpPr>
        <p:spPr>
          <a:xfrm>
            <a:off x="10038252" y="6473875"/>
            <a:ext cx="215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0000FF"/>
                </a:solidFill>
                <a:hlinkClick r:id="rId3" tooltip="This external link will open in a new windo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https://www.bdb.ai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565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FA7AE3-3ED8-403A-970E-EA5FCC347946}"/>
              </a:ext>
            </a:extLst>
          </p:cNvPr>
          <p:cNvSpPr txBox="1"/>
          <p:nvPr/>
        </p:nvSpPr>
        <p:spPr>
          <a:xfrm>
            <a:off x="126528" y="101531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6684"/>
                </a:solidFill>
              </a:rPr>
              <a:t>BDB Technology Stack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D4FB2-9834-4BBC-86FA-F469C257577A}"/>
              </a:ext>
            </a:extLst>
          </p:cNvPr>
          <p:cNvGrpSpPr/>
          <p:nvPr/>
        </p:nvGrpSpPr>
        <p:grpSpPr>
          <a:xfrm>
            <a:off x="142598" y="848254"/>
            <a:ext cx="11859848" cy="5963363"/>
            <a:chOff x="150773" y="756014"/>
            <a:chExt cx="11859848" cy="59487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CCC02D-7E79-4B87-A05B-71D5A644C597}"/>
                </a:ext>
              </a:extLst>
            </p:cNvPr>
            <p:cNvSpPr/>
            <p:nvPr/>
          </p:nvSpPr>
          <p:spPr>
            <a:xfrm>
              <a:off x="150773" y="756014"/>
              <a:ext cx="11859848" cy="5948733"/>
            </a:xfrm>
            <a:prstGeom prst="rect">
              <a:avLst/>
            </a:prstGeom>
            <a:solidFill>
              <a:srgbClr val="EEEEEE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DB1D67-3DF2-428C-AAE5-6F01F9F31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88" y="962266"/>
              <a:ext cx="8390172" cy="482126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41C9A3-4F24-450A-ABFC-9A332EAC7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7651" y="2034116"/>
              <a:ext cx="2209225" cy="31660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2F2C45-82B3-4C93-B6D2-ECFE9FBF8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145" y="1667870"/>
              <a:ext cx="2052446" cy="352226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43BCC7-7DAB-40A0-A8CD-6F09D94F5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007" y="1266986"/>
              <a:ext cx="1852382" cy="183672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4467D6-179F-440F-8349-105302BAB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144" y="1266986"/>
              <a:ext cx="1006932" cy="1622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5ECEB9-515A-4E32-ABAA-91A7E6BF6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326" y="3215427"/>
              <a:ext cx="1852382" cy="190988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C1E5F3C-8960-419E-A001-CB8C769CA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9318" y="3215428"/>
              <a:ext cx="1006932" cy="165159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BDFEAF-1A24-44D1-9B72-4C9749FDF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64" y="2333509"/>
              <a:ext cx="2894846" cy="207347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CBF966-BE97-4244-AE65-6E4C4338A95E}"/>
                </a:ext>
              </a:extLst>
            </p:cNvPr>
            <p:cNvSpPr/>
            <p:nvPr/>
          </p:nvSpPr>
          <p:spPr>
            <a:xfrm>
              <a:off x="403151" y="2421859"/>
              <a:ext cx="263145" cy="1892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126"/>
              <a:r>
                <a:rPr lang="en-US" sz="900" dirty="0">
                  <a:solidFill>
                    <a:prstClr val="white"/>
                  </a:solidFill>
                  <a:cs typeface="Raleway"/>
                </a:rPr>
                <a:t>B</a:t>
              </a:r>
              <a:br>
                <a:rPr lang="en-US" sz="900" dirty="0">
                  <a:solidFill>
                    <a:prstClr val="white"/>
                  </a:solidFill>
                  <a:cs typeface="Raleway"/>
                </a:rPr>
              </a:br>
              <a:r>
                <a:rPr lang="en-US" sz="900" dirty="0">
                  <a:solidFill>
                    <a:prstClr val="white"/>
                  </a:solidFill>
                  <a:cs typeface="Raleway"/>
                </a:rPr>
                <a:t>D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B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C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O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N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N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E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C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T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O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R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S</a:t>
              </a: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E85CF938-FE8C-4DA3-9E12-3B7F9E8C3BF5}"/>
                </a:ext>
              </a:extLst>
            </p:cNvPr>
            <p:cNvSpPr/>
            <p:nvPr/>
          </p:nvSpPr>
          <p:spPr>
            <a:xfrm rot="5400000">
              <a:off x="2691970" y="3027796"/>
              <a:ext cx="1852382" cy="592108"/>
            </a:xfrm>
            <a:prstGeom prst="triangle">
              <a:avLst>
                <a:gd name="adj" fmla="val 50323"/>
              </a:avLst>
            </a:prstGeom>
            <a:solidFill>
              <a:srgbClr val="F39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B641479-4B6A-48B9-BC59-8C57EC7054B3}"/>
                </a:ext>
              </a:extLst>
            </p:cNvPr>
            <p:cNvSpPr/>
            <p:nvPr/>
          </p:nvSpPr>
          <p:spPr>
            <a:xfrm rot="5400000">
              <a:off x="5674698" y="3320850"/>
              <a:ext cx="1363144" cy="391142"/>
            </a:xfrm>
            <a:prstGeom prst="triangle">
              <a:avLst>
                <a:gd name="adj" fmla="val 50323"/>
              </a:avLst>
            </a:prstGeom>
            <a:solidFill>
              <a:srgbClr val="F39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B4FE8DB-6641-4F3E-BCBE-62AA744A264D}"/>
                </a:ext>
              </a:extLst>
            </p:cNvPr>
            <p:cNvSpPr/>
            <p:nvPr/>
          </p:nvSpPr>
          <p:spPr>
            <a:xfrm rot="5400000">
              <a:off x="7906564" y="3259121"/>
              <a:ext cx="1623003" cy="339760"/>
            </a:xfrm>
            <a:prstGeom prst="triangle">
              <a:avLst>
                <a:gd name="adj" fmla="val 50323"/>
              </a:avLst>
            </a:prstGeom>
            <a:solidFill>
              <a:srgbClr val="F39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82ECDD4-A7E4-409F-BD90-6E39CFED2501}"/>
                </a:ext>
              </a:extLst>
            </p:cNvPr>
            <p:cNvSpPr/>
            <p:nvPr/>
          </p:nvSpPr>
          <p:spPr>
            <a:xfrm rot="10800000">
              <a:off x="3980647" y="1400520"/>
              <a:ext cx="2209226" cy="592108"/>
            </a:xfrm>
            <a:prstGeom prst="triangle">
              <a:avLst>
                <a:gd name="adj" fmla="val 50323"/>
              </a:avLst>
            </a:prstGeom>
            <a:solidFill>
              <a:srgbClr val="F39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B57EDD-F2EA-4301-8A19-78724237F935}"/>
                </a:ext>
              </a:extLst>
            </p:cNvPr>
            <p:cNvSpPr/>
            <p:nvPr/>
          </p:nvSpPr>
          <p:spPr>
            <a:xfrm>
              <a:off x="4448307" y="2013971"/>
              <a:ext cx="111601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126"/>
              <a:r>
                <a:rPr lang="en-US" sz="1050" dirty="0">
                  <a:solidFill>
                    <a:prstClr val="white"/>
                  </a:solidFill>
                  <a:cs typeface="Raleway"/>
                </a:rPr>
                <a:t>Data Preparation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AEF3A3-15FB-4742-B2E1-3BE375110512}"/>
                </a:ext>
              </a:extLst>
            </p:cNvPr>
            <p:cNvSpPr/>
            <p:nvPr/>
          </p:nvSpPr>
          <p:spPr>
            <a:xfrm>
              <a:off x="4604946" y="3787375"/>
              <a:ext cx="75052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126"/>
              <a:r>
                <a:rPr lang="en-US" sz="1050" dirty="0">
                  <a:solidFill>
                    <a:prstClr val="white"/>
                  </a:solidFill>
                  <a:cs typeface="Raleway"/>
                </a:rPr>
                <a:t>Transform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C6D10E5-F1C7-4A0A-BCCE-70D0CDDCCD7D}"/>
                </a:ext>
              </a:extLst>
            </p:cNvPr>
            <p:cNvSpPr/>
            <p:nvPr/>
          </p:nvSpPr>
          <p:spPr>
            <a:xfrm>
              <a:off x="4509951" y="1414883"/>
              <a:ext cx="1273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126"/>
              <a:r>
                <a:rPr lang="en-US" sz="1200" dirty="0">
                  <a:solidFill>
                    <a:prstClr val="white"/>
                  </a:solidFill>
                  <a:cs typeface="Raleway"/>
                </a:rPr>
                <a:t>Enrich &amp; Prepare </a:t>
              </a:r>
            </a:p>
            <a:p>
              <a:pPr algn="ctr" defTabSz="914126"/>
              <a:r>
                <a:rPr lang="en-US" sz="1200" dirty="0">
                  <a:solidFill>
                    <a:prstClr val="white"/>
                  </a:solidFill>
                  <a:cs typeface="Raleway"/>
                </a:rPr>
                <a:t> 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A77159-F51C-4302-9426-085FD855E34C}"/>
                </a:ext>
              </a:extLst>
            </p:cNvPr>
            <p:cNvSpPr/>
            <p:nvPr/>
          </p:nvSpPr>
          <p:spPr>
            <a:xfrm>
              <a:off x="6504389" y="1674568"/>
              <a:ext cx="2052447" cy="415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1050" dirty="0">
                  <a:solidFill>
                    <a:prstClr val="white"/>
                  </a:solidFill>
                  <a:cs typeface="Raleway"/>
                </a:rPr>
                <a:t>Predictive &amp; Prescriptive (ML) Workbench (ML)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9439C2D-4FAD-42D5-8ED9-724000A35DD7}"/>
                </a:ext>
              </a:extLst>
            </p:cNvPr>
            <p:cNvSpPr/>
            <p:nvPr/>
          </p:nvSpPr>
          <p:spPr>
            <a:xfrm>
              <a:off x="6594097" y="3451239"/>
              <a:ext cx="1994175" cy="253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1050" dirty="0">
                  <a:solidFill>
                    <a:prstClr val="white"/>
                  </a:solidFill>
                  <a:cs typeface="Raleway"/>
                </a:rPr>
                <a:t>Data Store - NLQ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28AE4D-A9A9-4FC3-957E-DF535B799EC4}"/>
                </a:ext>
              </a:extLst>
            </p:cNvPr>
            <p:cNvSpPr/>
            <p:nvPr/>
          </p:nvSpPr>
          <p:spPr>
            <a:xfrm>
              <a:off x="9052521" y="1250611"/>
              <a:ext cx="1792011" cy="253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en-US" sz="1050" dirty="0">
                  <a:solidFill>
                    <a:prstClr val="white"/>
                  </a:solidFill>
                  <a:cs typeface="Raleway"/>
                </a:rPr>
                <a:t>Self Service BI Dashboard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978FA2-7B46-48CB-93CF-E4AEFA67AC4E}"/>
                </a:ext>
              </a:extLst>
            </p:cNvPr>
            <p:cNvSpPr/>
            <p:nvPr/>
          </p:nvSpPr>
          <p:spPr>
            <a:xfrm>
              <a:off x="10803866" y="1266986"/>
              <a:ext cx="1130326" cy="184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600" dirty="0">
                  <a:solidFill>
                    <a:prstClr val="white"/>
                  </a:solidFill>
                  <a:cs typeface="Raleway"/>
                </a:rPr>
                <a:t>Self Service BI Dashboard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18E39C-4681-4128-AE27-3DB84DD0A242}"/>
                </a:ext>
              </a:extLst>
            </p:cNvPr>
            <p:cNvSpPr/>
            <p:nvPr/>
          </p:nvSpPr>
          <p:spPr>
            <a:xfrm>
              <a:off x="8996936" y="3201637"/>
              <a:ext cx="1882848" cy="253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1050" dirty="0">
                  <a:solidFill>
                    <a:prstClr val="white"/>
                  </a:solidFill>
                  <a:cs typeface="Raleway"/>
                </a:rPr>
                <a:t>Governed Dashboard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579962B-692B-4FE4-9926-9AFE751B678B}"/>
                </a:ext>
              </a:extLst>
            </p:cNvPr>
            <p:cNvSpPr/>
            <p:nvPr/>
          </p:nvSpPr>
          <p:spPr>
            <a:xfrm>
              <a:off x="10803866" y="3182674"/>
              <a:ext cx="1103248" cy="200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700" dirty="0">
                  <a:solidFill>
                    <a:prstClr val="white"/>
                  </a:solidFill>
                  <a:cs typeface="Raleway"/>
                </a:rPr>
                <a:t>Governed Dashboard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9B39B2-9C1F-4292-B89C-C4A52654F7A3}"/>
                </a:ext>
              </a:extLst>
            </p:cNvPr>
            <p:cNvSpPr/>
            <p:nvPr/>
          </p:nvSpPr>
          <p:spPr>
            <a:xfrm>
              <a:off x="10727686" y="928520"/>
              <a:ext cx="1282935" cy="338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800" b="1" dirty="0">
                  <a:solidFill>
                    <a:srgbClr val="006684"/>
                  </a:solidFill>
                  <a:cs typeface="Raleway"/>
                </a:rPr>
                <a:t>Mobility</a:t>
              </a:r>
            </a:p>
            <a:p>
              <a:pPr algn="ctr" defTabSz="914126"/>
              <a:r>
                <a:rPr lang="en-US" sz="800" b="1" dirty="0">
                  <a:solidFill>
                    <a:srgbClr val="006684"/>
                  </a:solidFill>
                  <a:cs typeface="Raleway"/>
                </a:rPr>
                <a:t>iOS &amp; Android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743918-AF0E-4E9C-80E5-8D1F3044F8B7}"/>
                </a:ext>
              </a:extLst>
            </p:cNvPr>
            <p:cNvSpPr/>
            <p:nvPr/>
          </p:nvSpPr>
          <p:spPr>
            <a:xfrm rot="5400000">
              <a:off x="2853193" y="3215502"/>
              <a:ext cx="11501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126"/>
              <a:r>
                <a:rPr lang="en-US" sz="1200" dirty="0">
                  <a:solidFill>
                    <a:prstClr val="white"/>
                  </a:solidFill>
                  <a:cs typeface="Raleway"/>
                </a:rPr>
                <a:t>Extract &amp; Blend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59EB614-0CD6-419B-BA1C-0FB6592D5283}"/>
                </a:ext>
              </a:extLst>
            </p:cNvPr>
            <p:cNvSpPr/>
            <p:nvPr/>
          </p:nvSpPr>
          <p:spPr>
            <a:xfrm rot="5400000">
              <a:off x="5948487" y="3386991"/>
              <a:ext cx="6656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126"/>
              <a:r>
                <a:rPr lang="en-US" sz="1200" dirty="0">
                  <a:solidFill>
                    <a:prstClr val="white"/>
                  </a:solidFill>
                  <a:cs typeface="Raleway"/>
                </a:rPr>
                <a:t>Analyze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2D9091-FAC1-4FEF-A4E2-BAF821C2FB08}"/>
                </a:ext>
              </a:extLst>
            </p:cNvPr>
            <p:cNvSpPr/>
            <p:nvPr/>
          </p:nvSpPr>
          <p:spPr>
            <a:xfrm rot="5400000">
              <a:off x="8349789" y="3301528"/>
              <a:ext cx="6142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126"/>
              <a:r>
                <a:rPr lang="en-US" sz="1200" dirty="0">
                  <a:solidFill>
                    <a:prstClr val="white"/>
                  </a:solidFill>
                  <a:cs typeface="Raleway"/>
                </a:rPr>
                <a:t>Decide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EB9C285-F128-4470-B2CB-6A906B27D96B}"/>
                </a:ext>
              </a:extLst>
            </p:cNvPr>
            <p:cNvSpPr/>
            <p:nvPr/>
          </p:nvSpPr>
          <p:spPr>
            <a:xfrm>
              <a:off x="443364" y="1595037"/>
              <a:ext cx="3671817" cy="738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4773" indent="-366164" defTabSz="914126">
                <a:buClr>
                  <a:srgbClr val="006684"/>
                </a:buClr>
                <a:buSzPct val="126000"/>
                <a:buFont typeface="Arial"/>
                <a:buChar char="•"/>
              </a:pPr>
              <a:r>
                <a:rPr lang="en-US" sz="1400" dirty="0">
                  <a:solidFill>
                    <a:srgbClr val="006684"/>
                  </a:solidFill>
                  <a:cs typeface="Raleway"/>
                </a:rPr>
                <a:t>Micro Services based Architecture</a:t>
              </a:r>
            </a:p>
            <a:p>
              <a:pPr marL="364773" indent="-366164" defTabSz="914126">
                <a:buClr>
                  <a:srgbClr val="006684"/>
                </a:buClr>
                <a:buSzPct val="126000"/>
                <a:buFont typeface="Arial"/>
                <a:buChar char="•"/>
              </a:pPr>
              <a:r>
                <a:rPr lang="en-US" sz="1400" dirty="0">
                  <a:solidFill>
                    <a:srgbClr val="006684"/>
                  </a:solidFill>
                  <a:cs typeface="Raleway"/>
                </a:rPr>
                <a:t>Rest API based Communication</a:t>
              </a:r>
            </a:p>
            <a:p>
              <a:pPr marL="364773" indent="-366164" defTabSz="914126">
                <a:buClr>
                  <a:srgbClr val="006684"/>
                </a:buClr>
                <a:buSzPct val="126000"/>
                <a:buFont typeface="Arial"/>
                <a:buChar char="•"/>
              </a:pPr>
              <a:r>
                <a:rPr lang="en-US" sz="1400" dirty="0">
                  <a:solidFill>
                    <a:srgbClr val="006684"/>
                  </a:solidFill>
                  <a:cs typeface="Raleway"/>
                </a:rPr>
                <a:t>Horizontally &amp; Vertically Scalable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D860BA-EBD1-4617-AC0E-E7D59E104B12}"/>
                </a:ext>
              </a:extLst>
            </p:cNvPr>
            <p:cNvSpPr/>
            <p:nvPr/>
          </p:nvSpPr>
          <p:spPr>
            <a:xfrm>
              <a:off x="443364" y="4390372"/>
              <a:ext cx="3351927" cy="738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4273" indent="-285664" defTabSz="914126">
                <a:buClr>
                  <a:srgbClr val="006684"/>
                </a:buClr>
                <a:buSzPct val="126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6684"/>
                  </a:solidFill>
                  <a:cs typeface="Raleway"/>
                </a:rPr>
                <a:t>Secure, Multitenant</a:t>
              </a:r>
            </a:p>
            <a:p>
              <a:pPr marL="284273" indent="-285664" defTabSz="914126">
                <a:buClr>
                  <a:srgbClr val="006684"/>
                </a:buClr>
                <a:buSzPct val="126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6684"/>
                  </a:solidFill>
                  <a:cs typeface="Raleway"/>
                </a:rPr>
                <a:t>Data Analytics Platform with</a:t>
              </a:r>
            </a:p>
            <a:p>
              <a:pPr indent="-1392" defTabSz="914126">
                <a:buClr>
                  <a:srgbClr val="006684"/>
                </a:buClr>
                <a:buSzPct val="126000"/>
              </a:pPr>
              <a:r>
                <a:rPr lang="en-US" sz="1400" dirty="0">
                  <a:solidFill>
                    <a:srgbClr val="006684"/>
                  </a:solidFill>
                  <a:cs typeface="Raleway"/>
                </a:rPr>
                <a:t>      Hybrid Integration Capabilities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D234BD-DC0E-44D1-A525-8045D97A8013}"/>
                </a:ext>
              </a:extLst>
            </p:cNvPr>
            <p:cNvSpPr/>
            <p:nvPr/>
          </p:nvSpPr>
          <p:spPr>
            <a:xfrm>
              <a:off x="6537777" y="4847453"/>
              <a:ext cx="1980684" cy="230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>
                <a:buClr>
                  <a:srgbClr val="006684"/>
                </a:buClr>
                <a:buSzPct val="126000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Raleway"/>
                </a:rPr>
                <a:t>Flatten The Data for Slice &amp; Dice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F8558B7-4F21-4151-8115-3B17B2835979}"/>
                </a:ext>
              </a:extLst>
            </p:cNvPr>
            <p:cNvSpPr/>
            <p:nvPr/>
          </p:nvSpPr>
          <p:spPr>
            <a:xfrm>
              <a:off x="8899361" y="4921402"/>
              <a:ext cx="1980684" cy="230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>
                <a:buClr>
                  <a:srgbClr val="006684"/>
                </a:buClr>
                <a:buSzPct val="126000"/>
              </a:pPr>
              <a:r>
                <a:rPr lang="en-US" sz="900" dirty="0">
                  <a:solidFill>
                    <a:prstClr val="white">
                      <a:lumMod val="95000"/>
                    </a:prstClr>
                  </a:solidFill>
                  <a:cs typeface="Raleway"/>
                </a:rPr>
                <a:t>Suitable for CXOs 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ADB9FD6-7857-458F-B61F-F630D5FD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2999" y="4672539"/>
              <a:ext cx="1720867" cy="24886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C44FBC3-C2ED-4337-8FD5-0C799F41DE27}"/>
                </a:ext>
              </a:extLst>
            </p:cNvPr>
            <p:cNvSpPr/>
            <p:nvPr/>
          </p:nvSpPr>
          <p:spPr>
            <a:xfrm>
              <a:off x="8981325" y="2889318"/>
              <a:ext cx="1904242" cy="230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>
                <a:buClr>
                  <a:srgbClr val="006684"/>
                </a:buClr>
                <a:buSzPct val="126000"/>
              </a:pPr>
              <a:r>
                <a:rPr lang="en-US" sz="900" b="1" dirty="0">
                  <a:solidFill>
                    <a:prstClr val="white">
                      <a:lumMod val="95000"/>
                    </a:prstClr>
                  </a:solidFill>
                  <a:cs typeface="Raleway"/>
                </a:rPr>
                <a:t>Suitable for Business User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E99C719-6550-40D9-9071-BBC60760B0DF}"/>
                </a:ext>
              </a:extLst>
            </p:cNvPr>
            <p:cNvSpPr/>
            <p:nvPr/>
          </p:nvSpPr>
          <p:spPr>
            <a:xfrm>
              <a:off x="900444" y="5685436"/>
              <a:ext cx="10955803" cy="929945"/>
            </a:xfrm>
            <a:prstGeom prst="rect">
              <a:avLst/>
            </a:prstGeom>
            <a:solidFill>
              <a:srgbClr val="006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9F10A81-1C2D-4956-8411-BD0171958CF9}"/>
                </a:ext>
              </a:extLst>
            </p:cNvPr>
            <p:cNvSpPr/>
            <p:nvPr/>
          </p:nvSpPr>
          <p:spPr>
            <a:xfrm>
              <a:off x="3322107" y="5810936"/>
              <a:ext cx="646792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2000" b="1" dirty="0">
                  <a:solidFill>
                    <a:prstClr val="white"/>
                  </a:solidFill>
                  <a:cs typeface="Raleway"/>
                </a:rPr>
                <a:t> Integrated platform &amp; </a:t>
              </a:r>
            </a:p>
            <a:p>
              <a:pPr algn="ctr" defTabSz="914126"/>
              <a:r>
                <a:rPr lang="en-US" sz="2000" b="1" dirty="0">
                  <a:solidFill>
                    <a:prstClr val="white"/>
                  </a:solidFill>
                  <a:cs typeface="Raleway"/>
                </a:rPr>
                <a:t>Server less Big Data Pipeline Architecture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0DDAD07-8F42-4D8D-A01A-2878F09636EE}"/>
                </a:ext>
              </a:extLst>
            </p:cNvPr>
            <p:cNvSpPr/>
            <p:nvPr/>
          </p:nvSpPr>
          <p:spPr>
            <a:xfrm>
              <a:off x="10888539" y="2686620"/>
              <a:ext cx="986130" cy="202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>
                <a:buClr>
                  <a:srgbClr val="006684"/>
                </a:buClr>
                <a:buSzPct val="126000"/>
              </a:pPr>
              <a:r>
                <a:rPr lang="en-US" sz="700" dirty="0">
                  <a:solidFill>
                    <a:srgbClr val="006684"/>
                  </a:solidFill>
                  <a:cs typeface="Raleway"/>
                </a:rPr>
                <a:t>Voice Enabled App</a:t>
              </a:r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60EDF6EC-D099-401B-BB8E-F87CD211A086}"/>
                </a:ext>
              </a:extLst>
            </p:cNvPr>
            <p:cNvSpPr/>
            <p:nvPr/>
          </p:nvSpPr>
          <p:spPr>
            <a:xfrm>
              <a:off x="11260441" y="6094215"/>
              <a:ext cx="472217" cy="13373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35ED4016-3DA9-4EA0-B181-328FC6D723D9}"/>
                </a:ext>
              </a:extLst>
            </p:cNvPr>
            <p:cNvSpPr/>
            <p:nvPr/>
          </p:nvSpPr>
          <p:spPr>
            <a:xfrm rot="10800000">
              <a:off x="932783" y="6027347"/>
              <a:ext cx="472217" cy="13373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689F1E8-68AB-4FBD-8AF9-DA12CFCC7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5583" y="3508246"/>
              <a:ext cx="151263" cy="149582"/>
            </a:xfrm>
            <a:prstGeom prst="rect">
              <a:avLst/>
            </a:prstGeom>
          </p:spPr>
        </p:pic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2DBBBBEF-2AE7-4EAB-9094-AEF850278420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rot="10800000" flipV="1">
              <a:off x="8851079" y="2185351"/>
              <a:ext cx="154928" cy="2128841"/>
            </a:xfrm>
            <a:prstGeom prst="bentConnector2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DC19DA67-A40C-4BCD-B183-B0A60C89F67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781744" y="4383529"/>
              <a:ext cx="268916" cy="130245"/>
            </a:xfrm>
            <a:prstGeom prst="bentConnector2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77BEED4-FFFB-4F1E-AB83-BBFF458184D0}"/>
                </a:ext>
              </a:extLst>
            </p:cNvPr>
            <p:cNvCxnSpPr/>
            <p:nvPr/>
          </p:nvCxnSpPr>
          <p:spPr>
            <a:xfrm flipH="1">
              <a:off x="8548185" y="2409689"/>
              <a:ext cx="302894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2755D15-2FB2-4511-8969-070CFD0DAE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8462" y="4161832"/>
              <a:ext cx="227841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3F9D83D-B323-4351-B4DD-C6BC0E27C445}"/>
                </a:ext>
              </a:extLst>
            </p:cNvPr>
            <p:cNvCxnSpPr/>
            <p:nvPr/>
          </p:nvCxnSpPr>
          <p:spPr>
            <a:xfrm flipH="1">
              <a:off x="8746303" y="2617498"/>
              <a:ext cx="256847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EFBC3A-2306-41B3-B390-CBB67BDD2537}"/>
                </a:ext>
              </a:extLst>
            </p:cNvPr>
            <p:cNvCxnSpPr/>
            <p:nvPr/>
          </p:nvCxnSpPr>
          <p:spPr>
            <a:xfrm>
              <a:off x="8747001" y="2617498"/>
              <a:ext cx="0" cy="169669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1486047-60AD-45C4-B9AC-33B1C1475E19}"/>
                </a:ext>
              </a:extLst>
            </p:cNvPr>
            <p:cNvCxnSpPr/>
            <p:nvPr/>
          </p:nvCxnSpPr>
          <p:spPr>
            <a:xfrm>
              <a:off x="8746303" y="4314192"/>
              <a:ext cx="250633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CA3EBF2-4AFC-4C9E-A9D0-A25700B1C62B}"/>
                </a:ext>
              </a:extLst>
            </p:cNvPr>
            <p:cNvCxnSpPr>
              <a:cxnSpLocks/>
            </p:cNvCxnSpPr>
            <p:nvPr/>
          </p:nvCxnSpPr>
          <p:spPr>
            <a:xfrm>
              <a:off x="5017771" y="5232557"/>
              <a:ext cx="0" cy="22433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E38DE91-51A8-4A0B-99B9-930EDC2B2CBF}"/>
                </a:ext>
              </a:extLst>
            </p:cNvPr>
            <p:cNvCxnSpPr>
              <a:cxnSpLocks/>
            </p:cNvCxnSpPr>
            <p:nvPr/>
          </p:nvCxnSpPr>
          <p:spPr>
            <a:xfrm>
              <a:off x="5017772" y="5456895"/>
              <a:ext cx="6363831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5242E36-83E6-4651-ACAE-FA90EAE2E1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81603" y="4923634"/>
              <a:ext cx="0" cy="53326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64E5ECC5-0873-46BB-AB4D-F61E7449C932}"/>
                </a:ext>
              </a:extLst>
            </p:cNvPr>
            <p:cNvSpPr/>
            <p:nvPr/>
          </p:nvSpPr>
          <p:spPr>
            <a:xfrm>
              <a:off x="11321417" y="4871897"/>
              <a:ext cx="138221" cy="71969"/>
            </a:xfrm>
            <a:prstGeom prst="triangle">
              <a:avLst/>
            </a:prstGeom>
            <a:solidFill>
              <a:srgbClr val="FD94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560A4CED-7C80-4D2C-98BB-84691536D182}"/>
                </a:ext>
              </a:extLst>
            </p:cNvPr>
            <p:cNvSpPr/>
            <p:nvPr/>
          </p:nvSpPr>
          <p:spPr>
            <a:xfrm rot="5400000">
              <a:off x="8939517" y="4562344"/>
              <a:ext cx="87783" cy="45707"/>
            </a:xfrm>
            <a:prstGeom prst="triangle">
              <a:avLst/>
            </a:prstGeom>
            <a:solidFill>
              <a:srgbClr val="FD94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09BBD34C-3468-42F8-A183-07608A4FA659}"/>
                </a:ext>
              </a:extLst>
            </p:cNvPr>
            <p:cNvSpPr/>
            <p:nvPr/>
          </p:nvSpPr>
          <p:spPr>
            <a:xfrm rot="5400000">
              <a:off x="8947085" y="4289251"/>
              <a:ext cx="87783" cy="45707"/>
            </a:xfrm>
            <a:prstGeom prst="triangle">
              <a:avLst/>
            </a:prstGeom>
            <a:solidFill>
              <a:srgbClr val="FD94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5059B2F8-214E-4787-A8A2-883335A58E13}"/>
                </a:ext>
              </a:extLst>
            </p:cNvPr>
            <p:cNvSpPr/>
            <p:nvPr/>
          </p:nvSpPr>
          <p:spPr>
            <a:xfrm rot="5400000">
              <a:off x="8970985" y="2601589"/>
              <a:ext cx="87783" cy="45707"/>
            </a:xfrm>
            <a:prstGeom prst="triangle">
              <a:avLst/>
            </a:prstGeom>
            <a:solidFill>
              <a:srgbClr val="FD94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90F9337C-E0B0-4498-928E-05A17F60F7E4}"/>
                </a:ext>
              </a:extLst>
            </p:cNvPr>
            <p:cNvSpPr/>
            <p:nvPr/>
          </p:nvSpPr>
          <p:spPr>
            <a:xfrm rot="5400000">
              <a:off x="8957253" y="2158514"/>
              <a:ext cx="87783" cy="45707"/>
            </a:xfrm>
            <a:prstGeom prst="triangle">
              <a:avLst/>
            </a:prstGeom>
            <a:solidFill>
              <a:srgbClr val="FD94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92D35051-68C4-4ECD-8295-2B03652AD457}"/>
                </a:ext>
              </a:extLst>
            </p:cNvPr>
            <p:cNvSpPr/>
            <p:nvPr/>
          </p:nvSpPr>
          <p:spPr>
            <a:xfrm>
              <a:off x="1806672" y="5685436"/>
              <a:ext cx="1049274" cy="870008"/>
            </a:xfrm>
            <a:prstGeom prst="roundRect">
              <a:avLst>
                <a:gd name="adj" fmla="val 10000"/>
              </a:avLst>
            </a:prstGeom>
            <a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2000" r="-2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1" name="Picture 2" descr="Related image">
              <a:extLst>
                <a:ext uri="{FF2B5EF4-FFF2-40B4-BE49-F238E27FC236}">
                  <a16:creationId xmlns:a16="http://schemas.microsoft.com/office/drawing/2014/main" id="{3CA83A61-1D19-4336-8B2C-2C7F330AF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1120" y="5726315"/>
              <a:ext cx="858739" cy="858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532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37393F-B91E-4B26-BBDB-B20BA334F4F7}"/>
              </a:ext>
            </a:extLst>
          </p:cNvPr>
          <p:cNvSpPr txBox="1"/>
          <p:nvPr/>
        </p:nvSpPr>
        <p:spPr>
          <a:xfrm>
            <a:off x="150812" y="67372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6684"/>
                </a:solidFill>
              </a:rPr>
              <a:t>ETL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351C9F-6C0D-48BD-B73E-D9359CCBD771}"/>
              </a:ext>
            </a:extLst>
          </p:cNvPr>
          <p:cNvSpPr/>
          <p:nvPr/>
        </p:nvSpPr>
        <p:spPr>
          <a:xfrm>
            <a:off x="1293812" y="67372"/>
            <a:ext cx="8458200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b="1" i="1" dirty="0">
                <a:solidFill>
                  <a:srgbClr val="006684"/>
                </a:solidFill>
              </a:rPr>
              <a:t>Extract</a:t>
            </a:r>
            <a:r>
              <a:rPr lang="en-IN" sz="1600" b="1" i="1" dirty="0"/>
              <a:t> data from data sources, </a:t>
            </a:r>
            <a:r>
              <a:rPr lang="en-IN" sz="1600" b="1" i="1" dirty="0">
                <a:solidFill>
                  <a:srgbClr val="006684"/>
                </a:solidFill>
              </a:rPr>
              <a:t>Transform</a:t>
            </a:r>
            <a:r>
              <a:rPr lang="en-IN" sz="1600" b="1" i="1" dirty="0"/>
              <a:t> with the available transformation component &amp; </a:t>
            </a:r>
            <a:r>
              <a:rPr lang="en-IN" sz="1600" b="1" i="1" dirty="0">
                <a:solidFill>
                  <a:srgbClr val="006684"/>
                </a:solidFill>
              </a:rPr>
              <a:t>Load</a:t>
            </a:r>
            <a:r>
              <a:rPr lang="en-IN" sz="1600" b="1" i="1" dirty="0"/>
              <a:t> it into RDBMS/ Data Lake/ Elastic Cube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360FED-3542-4C32-8E16-1DA14ECE9AD4}"/>
              </a:ext>
            </a:extLst>
          </p:cNvPr>
          <p:cNvSpPr/>
          <p:nvPr/>
        </p:nvSpPr>
        <p:spPr>
          <a:xfrm>
            <a:off x="301858" y="937680"/>
            <a:ext cx="11355154" cy="1908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dirty="0">
                <a:ea typeface="Times New Roman" panose="02020603050405020304" pitchFamily="18" charset="0"/>
                <a:cs typeface="Times New Roman" panose="02020603050405020304" pitchFamily="18" charset="0"/>
              </a:rPr>
              <a:t>Improve data quality &amp; data governance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dirty="0">
                <a:ea typeface="Times New Roman" panose="02020603050405020304" pitchFamily="18" charset="0"/>
                <a:cs typeface="Times New Roman" panose="02020603050405020304" pitchFamily="18" charset="0"/>
              </a:rPr>
              <a:t>Helps to automate manual transformation effort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dirty="0">
                <a:ea typeface="Times New Roman" panose="02020603050405020304" pitchFamily="18" charset="0"/>
                <a:cs typeface="Times New Roman" panose="02020603050405020304" pitchFamily="18" charset="0"/>
              </a:rPr>
              <a:t>Extract-Merge Data Sets- Enrich-Load through easy to create workflows and avoid writing codes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dirty="0">
                <a:ea typeface="Times New Roman" panose="02020603050405020304" pitchFamily="18" charset="0"/>
                <a:cs typeface="Times New Roman" panose="02020603050405020304" pitchFamily="18" charset="0"/>
              </a:rPr>
              <a:t>Embedded Data Preparation Tool which helps in data cleansing up to a deeper level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76AEF5-35D5-4889-ABF0-F5E42E497866}"/>
              </a:ext>
            </a:extLst>
          </p:cNvPr>
          <p:cNvSpPr/>
          <p:nvPr/>
        </p:nvSpPr>
        <p:spPr>
          <a:xfrm>
            <a:off x="150812" y="859278"/>
            <a:ext cx="11506200" cy="1986873"/>
          </a:xfrm>
          <a:prstGeom prst="rect">
            <a:avLst/>
          </a:prstGeom>
          <a:noFill/>
          <a:ln w="28575">
            <a:solidFill>
              <a:srgbClr val="006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A80AA6-7F94-4A4D-90D2-A73960E07B91}"/>
              </a:ext>
            </a:extLst>
          </p:cNvPr>
          <p:cNvSpPr txBox="1"/>
          <p:nvPr/>
        </p:nvSpPr>
        <p:spPr>
          <a:xfrm>
            <a:off x="84550" y="35265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6684"/>
                </a:solidFill>
              </a:rPr>
              <a:t>Data Preparation 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340063-A3A2-4AD2-B0ED-9FB6D44D5437}"/>
              </a:ext>
            </a:extLst>
          </p:cNvPr>
          <p:cNvCxnSpPr/>
          <p:nvPr/>
        </p:nvCxnSpPr>
        <p:spPr>
          <a:xfrm>
            <a:off x="150812" y="4114800"/>
            <a:ext cx="11506200" cy="0"/>
          </a:xfrm>
          <a:prstGeom prst="line">
            <a:avLst/>
          </a:prstGeom>
          <a:ln>
            <a:solidFill>
              <a:srgbClr val="FD94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50CECD9-4234-4D89-8BB7-D4443E861732}"/>
              </a:ext>
            </a:extLst>
          </p:cNvPr>
          <p:cNvSpPr/>
          <p:nvPr/>
        </p:nvSpPr>
        <p:spPr>
          <a:xfrm>
            <a:off x="3293164" y="3207205"/>
            <a:ext cx="8378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i="1" dirty="0"/>
              <a:t>BDB self service </a:t>
            </a:r>
            <a:r>
              <a:rPr lang="en-IN" sz="1600" b="1" i="1" dirty="0">
                <a:solidFill>
                  <a:srgbClr val="006684"/>
                </a:solidFill>
              </a:rPr>
              <a:t>Data Preparation </a:t>
            </a:r>
            <a:r>
              <a:rPr lang="en-IN" sz="1600" b="1" i="1" dirty="0"/>
              <a:t>is excel-like tool with End-to-end profiling, cleansing, transformation capabilities that enable you to identify anomalies, standardize data, resolve duplicates, and enhance data quality over time.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4262A6-7272-4EB8-AB96-805C24F9EFA5}"/>
              </a:ext>
            </a:extLst>
          </p:cNvPr>
          <p:cNvSpPr/>
          <p:nvPr/>
        </p:nvSpPr>
        <p:spPr>
          <a:xfrm>
            <a:off x="165789" y="4294613"/>
            <a:ext cx="11506200" cy="2390675"/>
          </a:xfrm>
          <a:prstGeom prst="rect">
            <a:avLst/>
          </a:prstGeom>
          <a:noFill/>
          <a:ln w="28575">
            <a:solidFill>
              <a:srgbClr val="006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D3F11D-457A-4772-B6F0-1672322BBCF0}"/>
              </a:ext>
            </a:extLst>
          </p:cNvPr>
          <p:cNvSpPr txBox="1"/>
          <p:nvPr/>
        </p:nvSpPr>
        <p:spPr>
          <a:xfrm>
            <a:off x="301858" y="4474287"/>
            <a:ext cx="1097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cs typeface="Times New Roman" panose="02020603050405020304" pitchFamily="18" charset="0"/>
              </a:rPr>
              <a:t>Visualize entire data set in familiar grid format, monitor anomalies on the values within each column using data quality bar.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cs typeface="Times New Roman" panose="02020603050405020304" pitchFamily="18" charset="0"/>
              </a:rPr>
              <a:t>Get interactive data exploration, profile charts &amp; transform with filters &amp; 50+data transformations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cs typeface="Times New Roman" panose="02020603050405020304" pitchFamily="18" charset="0"/>
              </a:rPr>
              <a:t>Data analysts can instantly detect anomalous records and purge the unwanted data sets using Machine-Learning based smart techniques and sampling</a:t>
            </a:r>
            <a:endParaRPr lang="en-IN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ea typeface="Times New Roman" panose="02020603050405020304" pitchFamily="18" charset="0"/>
                <a:cs typeface="Times New Roman" panose="02020603050405020304" pitchFamily="18" charset="0"/>
              </a:rPr>
              <a:t>Push the transformed data into ETL/Pipeline workflows or extract the transformation </a:t>
            </a:r>
            <a:r>
              <a:rPr lang="en-IN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recipe </a:t>
            </a:r>
            <a:r>
              <a:rPr lang="en-IN" dirty="0">
                <a:solidFill>
                  <a:schemeClr val="bg1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IN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042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0E65A6B-96B5-44A7-B4F2-11C78A4166E4}"/>
              </a:ext>
            </a:extLst>
          </p:cNvPr>
          <p:cNvSpPr txBox="1">
            <a:spLocks/>
          </p:cNvSpPr>
          <p:nvPr/>
        </p:nvSpPr>
        <p:spPr>
          <a:xfrm>
            <a:off x="989806" y="4175048"/>
            <a:ext cx="4267200" cy="584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 baseline="0">
                <a:solidFill>
                  <a:srgbClr val="4E4E4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6684"/>
                </a:solidFill>
                <a:latin typeface="Raleway" pitchFamily="34" charset="0"/>
              </a:rPr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6B119-D008-4CDA-A8E8-121BB73221A4}"/>
              </a:ext>
            </a:extLst>
          </p:cNvPr>
          <p:cNvSpPr/>
          <p:nvPr/>
        </p:nvSpPr>
        <p:spPr>
          <a:xfrm>
            <a:off x="533400" y="5082630"/>
            <a:ext cx="5180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34" charset="0"/>
              </a:rPr>
              <a:t>BDB (Big Data BizViz Technologies)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1B4E79-9C09-4D6C-879F-29C3D9E02102}"/>
              </a:ext>
            </a:extLst>
          </p:cNvPr>
          <p:cNvCxnSpPr/>
          <p:nvPr/>
        </p:nvCxnSpPr>
        <p:spPr>
          <a:xfrm>
            <a:off x="685800" y="5015360"/>
            <a:ext cx="5027612" cy="0"/>
          </a:xfrm>
          <a:prstGeom prst="line">
            <a:avLst/>
          </a:prstGeom>
          <a:ln>
            <a:solidFill>
              <a:srgbClr val="FD94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7368680-240F-402C-9238-5CAEF40FE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86" y="2947855"/>
            <a:ext cx="2598040" cy="9552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39C169-C9F7-4FC2-95D0-B106AC679631}"/>
              </a:ext>
            </a:extLst>
          </p:cNvPr>
          <p:cNvSpPr/>
          <p:nvPr/>
        </p:nvSpPr>
        <p:spPr>
          <a:xfrm>
            <a:off x="0" y="6477001"/>
            <a:ext cx="12188825" cy="381000"/>
          </a:xfrm>
          <a:prstGeom prst="rect">
            <a:avLst/>
          </a:prstGeom>
          <a:solidFill>
            <a:srgbClr val="0066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000" dirty="0">
              <a:solidFill>
                <a:srgbClr val="FFFFFF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4DB41-94F4-4160-8766-3EB901203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412" y="6529001"/>
            <a:ext cx="163336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/>
                </a:solidFill>
                <a:latin typeface="Raleway" panose="020B0003030101060003" pitchFamily="34" charset="0"/>
                <a:cs typeface="Microsoft Tai Le" panose="020B0502040204020203" pitchFamily="34" charset="0"/>
              </a:rPr>
              <a:t>www.bdb.ai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CDA98D-BFC4-4BDE-AD12-C28442E91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2" y="6529001"/>
            <a:ext cx="171234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/>
                </a:solidFill>
                <a:latin typeface="Raleway" panose="020B0003030101060003" pitchFamily="34" charset="0"/>
                <a:cs typeface="Microsoft Tai Le" panose="020B0502040204020203" pitchFamily="34" charset="0"/>
              </a:rPr>
              <a:t>Strictly</a:t>
            </a:r>
            <a:r>
              <a:rPr lang="en-US" sz="1200" baseline="0" dirty="0">
                <a:solidFill>
                  <a:schemeClr val="bg1"/>
                </a:solidFill>
                <a:latin typeface="Raleway" panose="020B0003030101060003" pitchFamily="34" charset="0"/>
                <a:cs typeface="Microsoft Tai Le" panose="020B0502040204020203" pitchFamily="34" charset="0"/>
              </a:rPr>
              <a:t> Confidential</a:t>
            </a:r>
            <a:endParaRPr lang="en-US" sz="1200" dirty="0">
              <a:solidFill>
                <a:schemeClr val="bg1"/>
              </a:solidFill>
              <a:latin typeface="Raleway" panose="020B00030301010600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AC90A-FEF9-4A4A-8681-E5C938B7D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900" y="6529001"/>
            <a:ext cx="295391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/>
                </a:solidFill>
                <a:latin typeface="Raleway" panose="020B0003030101060003" pitchFamily="34" charset="0"/>
                <a:cs typeface="Microsoft Tai Le" panose="020B0502040204020203" pitchFamily="34" charset="0"/>
              </a:rPr>
              <a:t>Copyright © 2018 BDB (Big Data BizViz)</a:t>
            </a:r>
          </a:p>
        </p:txBody>
      </p:sp>
    </p:spTree>
    <p:extLst>
      <p:ext uri="{BB962C8B-B14F-4D97-AF65-F5344CB8AC3E}">
        <p14:creationId xmlns:p14="http://schemas.microsoft.com/office/powerpoint/2010/main" val="2297807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7338</TotalTime>
  <Words>321</Words>
  <Application>Microsoft Office PowerPoint</Application>
  <PresentationFormat>Custom</PresentationFormat>
  <Paragraphs>61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Microsoft Tai Le</vt:lpstr>
      <vt:lpstr>Raleway</vt:lpstr>
      <vt:lpstr>Source Sans Pro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Vishal Venugopal</cp:lastModifiedBy>
  <cp:revision>93</cp:revision>
  <dcterms:created xsi:type="dcterms:W3CDTF">2017-08-07T11:39:46Z</dcterms:created>
  <dcterms:modified xsi:type="dcterms:W3CDTF">2019-05-15T12:32:40Z</dcterms:modified>
</cp:coreProperties>
</file>